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iaOADtJ2MXmrlbypUlE5i3Rngxn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2"/>
  </p:normalViewPr>
  <p:slideViewPr>
    <p:cSldViewPr snapToGrid="0">
      <p:cViewPr varScale="1">
        <p:scale>
          <a:sx n="99" d="100"/>
          <a:sy n="99" d="100"/>
        </p:scale>
        <p:origin x="5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0178585361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g20178585361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0178585361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g20178585361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0178585361_0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g20178585361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017858536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017858536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20178585361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0178585361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0178585361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g20178585361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0178585361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0178585361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20178585361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0178585361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0178585361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20178585361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7"/>
        <p:cNvGrpSpPr/>
        <p:nvPr/>
      </p:nvGrpSpPr>
      <p:grpSpPr>
        <a:xfrm>
          <a:off x="0" y="0"/>
          <a:ext cx="0" cy="0"/>
          <a:chOff x="0" y="0"/>
          <a:chExt cx="0" cy="0"/>
        </a:xfrm>
      </p:grpSpPr>
      <p:sp>
        <p:nvSpPr>
          <p:cNvPr id="78" name="Google Shape;78;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7"/>
          <p:cNvSpPr>
            <a:spLocks noGrp="1"/>
          </p:cNvSpPr>
          <p:nvPr>
            <p:ph type="pic" idx="2"/>
          </p:nvPr>
        </p:nvSpPr>
        <p:spPr>
          <a:xfrm>
            <a:off x="5183188" y="987425"/>
            <a:ext cx="6172200" cy="4873625"/>
          </a:xfrm>
          <a:prstGeom prst="rect">
            <a:avLst/>
          </a:prstGeom>
          <a:noFill/>
          <a:ln>
            <a:noFill/>
          </a:ln>
        </p:spPr>
      </p:sp>
      <p:sp>
        <p:nvSpPr>
          <p:cNvPr id="80" name="Google Shape;80;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
        <p:cNvGrpSpPr/>
        <p:nvPr/>
      </p:nvGrpSpPr>
      <p:grpSpPr>
        <a:xfrm>
          <a:off x="0" y="0"/>
          <a:ext cx="0" cy="0"/>
          <a:chOff x="0" y="0"/>
          <a:chExt cx="0" cy="0"/>
        </a:xfrm>
      </p:grpSpPr>
      <p:sp>
        <p:nvSpPr>
          <p:cNvPr id="34" name="Google Shape;34;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6" name="Google Shape;3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hyperlink" Target="https://www.youtube.com/watch?v=6Ph69YOCkuE" TargetMode="External"/><Relationship Id="rId9"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hyperlink" Target="http://www.timeforphonics.co.u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phonicsbloom.com" TargetMode="External"/><Relationship Id="rId5" Type="http://schemas.openxmlformats.org/officeDocument/2006/relationships/hyperlink" Target="http://www.topmarks.co.uk" TargetMode="External"/><Relationship Id="rId4" Type="http://schemas.openxmlformats.org/officeDocument/2006/relationships/hyperlink" Target="http://www.phonicsplay.co.u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99"/>
        <p:cNvGrpSpPr/>
        <p:nvPr/>
      </p:nvGrpSpPr>
      <p:grpSpPr>
        <a:xfrm>
          <a:off x="0" y="0"/>
          <a:ext cx="0" cy="0"/>
          <a:chOff x="0" y="0"/>
          <a:chExt cx="0" cy="0"/>
        </a:xfrm>
      </p:grpSpPr>
      <p:sp>
        <p:nvSpPr>
          <p:cNvPr id="100" name="Google Shape;100;p1"/>
          <p:cNvSpPr txBox="1">
            <a:spLocks noGrp="1"/>
          </p:cNvSpPr>
          <p:nvPr>
            <p:ph type="title"/>
          </p:nvPr>
        </p:nvSpPr>
        <p:spPr>
          <a:xfrm>
            <a:off x="762001" y="803325"/>
            <a:ext cx="6720624" cy="34762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GB"/>
              <a:t>RWI Phonics information meeting January 2023 </a:t>
            </a:r>
            <a:endParaRPr/>
          </a:p>
        </p:txBody>
      </p:sp>
      <p:sp>
        <p:nvSpPr>
          <p:cNvPr id="101" name="Google Shape;101;p1"/>
          <p:cNvSpPr/>
          <p:nvPr/>
        </p:nvSpPr>
        <p:spPr>
          <a:xfrm flipH="1">
            <a:off x="6582780" y="-2008"/>
            <a:ext cx="5609220" cy="5840278"/>
          </a:xfrm>
          <a:custGeom>
            <a:avLst/>
            <a:gdLst/>
            <a:ahLst/>
            <a:cxnLst/>
            <a:rect l="l" t="t" r="r" b="b"/>
            <a:pathLst>
              <a:path w="5609220" h="5840278" extrusionOk="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2" name="Google Shape;102;p1"/>
          <p:cNvSpPr/>
          <p:nvPr/>
        </p:nvSpPr>
        <p:spPr>
          <a:xfrm>
            <a:off x="6750141" y="-2"/>
            <a:ext cx="5441859" cy="5654940"/>
          </a:xfrm>
          <a:custGeom>
            <a:avLst/>
            <a:gdLst/>
            <a:ahLst/>
            <a:cxnLst/>
            <a:rect l="l" t="t" r="r" b="b"/>
            <a:pathLst>
              <a:path w="5441859" h="5654940" extrusionOk="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03" name="Google Shape;103;p1"/>
          <p:cNvPicPr preferRelativeResize="0"/>
          <p:nvPr/>
        </p:nvPicPr>
        <p:blipFill rotWithShape="1">
          <a:blip r:embed="rId3">
            <a:alphaModFix/>
          </a:blip>
          <a:srcRect/>
          <a:stretch/>
        </p:blipFill>
        <p:spPr>
          <a:xfrm>
            <a:off x="7884057" y="803256"/>
            <a:ext cx="3796790" cy="3476282"/>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sp>
        <p:nvSpPr>
          <p:cNvPr id="184" name="Google Shape;184;p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5" name="Google Shape;185;p5"/>
          <p:cNvSpPr txBox="1">
            <a:spLocks noGrp="1"/>
          </p:cNvSpPr>
          <p:nvPr>
            <p:ph type="title"/>
          </p:nvPr>
        </p:nvSpPr>
        <p:spPr>
          <a:xfrm>
            <a:off x="1252800" y="662401"/>
            <a:ext cx="6014700" cy="59136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97297"/>
              <a:buFont typeface="Calibri"/>
              <a:buNone/>
            </a:pPr>
            <a:r>
              <a:rPr lang="en-GB" sz="1850" b="1"/>
              <a:t>What does a RWI session look like?</a:t>
            </a:r>
            <a:endParaRPr sz="1850" b="1"/>
          </a:p>
          <a:p>
            <a:pPr marL="0" lvl="0" indent="0" algn="l" rtl="0">
              <a:lnSpc>
                <a:spcPct val="90000"/>
              </a:lnSpc>
              <a:spcBef>
                <a:spcPts val="0"/>
              </a:spcBef>
              <a:spcAft>
                <a:spcPts val="0"/>
              </a:spcAft>
              <a:buClr>
                <a:schemeClr val="dk1"/>
              </a:buClr>
              <a:buSzPct val="97297"/>
              <a:buFont typeface="Calibri"/>
              <a:buNone/>
            </a:pPr>
            <a:endParaRPr sz="1850"/>
          </a:p>
          <a:p>
            <a:pPr marL="0" lvl="0" indent="0" algn="l" rtl="0">
              <a:lnSpc>
                <a:spcPct val="90000"/>
              </a:lnSpc>
              <a:spcBef>
                <a:spcPts val="0"/>
              </a:spcBef>
              <a:spcAft>
                <a:spcPts val="0"/>
              </a:spcAft>
              <a:buNone/>
            </a:pPr>
            <a:r>
              <a:rPr lang="en-GB" sz="1850" b="1"/>
              <a:t>Each RWI session follows the same format and includes -</a:t>
            </a:r>
            <a:endParaRPr sz="1850" b="1"/>
          </a:p>
          <a:p>
            <a:pPr marL="0" lvl="0" indent="0" algn="l" rtl="0">
              <a:lnSpc>
                <a:spcPct val="90000"/>
              </a:lnSpc>
              <a:spcBef>
                <a:spcPts val="0"/>
              </a:spcBef>
              <a:spcAft>
                <a:spcPts val="0"/>
              </a:spcAft>
              <a:buNone/>
            </a:pPr>
            <a:endParaRPr sz="1850" b="1"/>
          </a:p>
          <a:p>
            <a:pPr marL="457200" lvl="0" indent="-334327" algn="l" rtl="0">
              <a:lnSpc>
                <a:spcPct val="90000"/>
              </a:lnSpc>
              <a:spcBef>
                <a:spcPts val="0"/>
              </a:spcBef>
              <a:spcAft>
                <a:spcPts val="0"/>
              </a:spcAft>
              <a:buSzPct val="100000"/>
              <a:buFont typeface="Calibri"/>
              <a:buChar char="-"/>
            </a:pPr>
            <a:r>
              <a:rPr lang="en-GB" sz="1850"/>
              <a:t>New sound taught/recap of previous sounds</a:t>
            </a:r>
            <a:endParaRPr sz="1850"/>
          </a:p>
          <a:p>
            <a:pPr marL="457200" lvl="0" indent="-334327" algn="l" rtl="0">
              <a:lnSpc>
                <a:spcPct val="90000"/>
              </a:lnSpc>
              <a:spcBef>
                <a:spcPts val="0"/>
              </a:spcBef>
              <a:spcAft>
                <a:spcPts val="0"/>
              </a:spcAft>
              <a:buSzPct val="100000"/>
              <a:buFont typeface="Calibri"/>
              <a:buChar char="-"/>
            </a:pPr>
            <a:r>
              <a:rPr lang="en-GB" sz="1850"/>
              <a:t>Fred talk - this is where the children ‘sound out’ to blend the green words</a:t>
            </a:r>
            <a:endParaRPr sz="1850"/>
          </a:p>
          <a:p>
            <a:pPr marL="457200" lvl="0" indent="-334327" algn="l" rtl="0">
              <a:lnSpc>
                <a:spcPct val="90000"/>
              </a:lnSpc>
              <a:spcBef>
                <a:spcPts val="0"/>
              </a:spcBef>
              <a:spcAft>
                <a:spcPts val="0"/>
              </a:spcAft>
              <a:buSzPct val="100000"/>
              <a:buFont typeface="Calibri"/>
              <a:buChar char="-"/>
            </a:pPr>
            <a:r>
              <a:rPr lang="en-GB" sz="1850"/>
              <a:t>Fred in head - this is where we encourage children to blend in their head and read the word</a:t>
            </a:r>
            <a:endParaRPr sz="1850"/>
          </a:p>
          <a:p>
            <a:pPr marL="457200" lvl="0" indent="-334327" algn="l" rtl="0">
              <a:lnSpc>
                <a:spcPct val="90000"/>
              </a:lnSpc>
              <a:spcBef>
                <a:spcPts val="0"/>
              </a:spcBef>
              <a:spcAft>
                <a:spcPts val="0"/>
              </a:spcAft>
              <a:buSzPct val="100000"/>
              <a:buFont typeface="Calibri"/>
              <a:buChar char="-"/>
            </a:pPr>
            <a:r>
              <a:rPr lang="en-GB" sz="1850"/>
              <a:t>Nonsense words - are silly words that allow children to show their phoneme awareness - such as - quob, shad, quape</a:t>
            </a:r>
            <a:endParaRPr sz="1850"/>
          </a:p>
          <a:p>
            <a:pPr marL="457200" lvl="0" indent="-334327" algn="l" rtl="0">
              <a:lnSpc>
                <a:spcPct val="90000"/>
              </a:lnSpc>
              <a:spcBef>
                <a:spcPts val="0"/>
              </a:spcBef>
              <a:spcAft>
                <a:spcPts val="0"/>
              </a:spcAft>
              <a:buSzPct val="100000"/>
              <a:buFont typeface="Calibri"/>
              <a:buChar char="-"/>
            </a:pPr>
            <a:r>
              <a:rPr lang="en-GB" sz="1850"/>
              <a:t>Story green words - words that are in the story they are covering that week - practise daily so we can build on speedy reading</a:t>
            </a:r>
            <a:endParaRPr sz="1850"/>
          </a:p>
          <a:p>
            <a:pPr marL="457200" lvl="0" indent="-334327" algn="l" rtl="0">
              <a:lnSpc>
                <a:spcPct val="90000"/>
              </a:lnSpc>
              <a:spcBef>
                <a:spcPts val="0"/>
              </a:spcBef>
              <a:spcAft>
                <a:spcPts val="0"/>
              </a:spcAft>
              <a:buSzPct val="100000"/>
              <a:buFont typeface="Calibri"/>
              <a:buChar char="-"/>
            </a:pPr>
            <a:r>
              <a:rPr lang="en-GB" sz="1850"/>
              <a:t>Red words - such as - </a:t>
            </a:r>
            <a:r>
              <a:rPr lang="en-GB" sz="1850">
                <a:solidFill>
                  <a:srgbClr val="FF0000"/>
                </a:solidFill>
              </a:rPr>
              <a:t>I, my, he, she, the, we </a:t>
            </a:r>
            <a:r>
              <a:rPr lang="en-GB" sz="1850"/>
              <a:t>etc. These words can not be blended and so we need to learn by sight</a:t>
            </a:r>
            <a:endParaRPr sz="1850"/>
          </a:p>
          <a:p>
            <a:pPr marL="457200" lvl="0" indent="-334327" algn="l" rtl="0">
              <a:lnSpc>
                <a:spcPct val="90000"/>
              </a:lnSpc>
              <a:spcBef>
                <a:spcPts val="0"/>
              </a:spcBef>
              <a:spcAft>
                <a:spcPts val="0"/>
              </a:spcAft>
              <a:buSzPct val="100000"/>
              <a:buFont typeface="Calibri"/>
              <a:buChar char="-"/>
            </a:pPr>
            <a:r>
              <a:rPr lang="en-GB" sz="1850"/>
              <a:t>Speedy green words - these are key words in the books we share that we can have a go at reading quickly by sight</a:t>
            </a:r>
            <a:endParaRPr sz="1850"/>
          </a:p>
          <a:p>
            <a:pPr marL="457200" lvl="0" indent="-334327" algn="l" rtl="0">
              <a:lnSpc>
                <a:spcPct val="90000"/>
              </a:lnSpc>
              <a:spcBef>
                <a:spcPts val="0"/>
              </a:spcBef>
              <a:spcAft>
                <a:spcPts val="0"/>
              </a:spcAft>
              <a:buSzPct val="100000"/>
              <a:buFont typeface="Calibri"/>
              <a:buChar char="-"/>
            </a:pPr>
            <a:r>
              <a:rPr lang="en-GB" sz="1850"/>
              <a:t>Ditty/book reading - we read our designated text as a group and with a partner</a:t>
            </a:r>
            <a:endParaRPr sz="1850"/>
          </a:p>
          <a:p>
            <a:pPr marL="457200" lvl="0" indent="-331470" algn="l" rtl="0">
              <a:lnSpc>
                <a:spcPct val="90000"/>
              </a:lnSpc>
              <a:spcBef>
                <a:spcPts val="0"/>
              </a:spcBef>
              <a:spcAft>
                <a:spcPts val="0"/>
              </a:spcAft>
              <a:buSzPct val="97297"/>
              <a:buFont typeface="Calibri"/>
              <a:buChar char="-"/>
            </a:pPr>
            <a:r>
              <a:rPr lang="en-GB" sz="1850"/>
              <a:t>Get writing task - a writing task linked to what the children have read, such things as complete the sentence and hold a sentence</a:t>
            </a:r>
            <a:br>
              <a:rPr lang="en-GB" sz="1800">
                <a:latin typeface="Calibri"/>
                <a:ea typeface="Calibri"/>
                <a:cs typeface="Calibri"/>
                <a:sym typeface="Calibri"/>
              </a:rPr>
            </a:br>
            <a:endParaRPr sz="1800"/>
          </a:p>
        </p:txBody>
      </p:sp>
      <p:grpSp>
        <p:nvGrpSpPr>
          <p:cNvPr id="186" name="Google Shape;186;p5"/>
          <p:cNvGrpSpPr/>
          <p:nvPr/>
        </p:nvGrpSpPr>
        <p:grpSpPr>
          <a:xfrm>
            <a:off x="0" y="0"/>
            <a:ext cx="885825" cy="6858000"/>
            <a:chOff x="0" y="0"/>
            <a:chExt cx="885825" cy="6858000"/>
          </a:xfrm>
        </p:grpSpPr>
        <p:sp>
          <p:nvSpPr>
            <p:cNvPr id="187" name="Google Shape;187;p5"/>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a:noFill/>
            </a:ln>
          </p:spPr>
        </p:sp>
        <p:sp>
          <p:nvSpPr>
            <p:cNvPr id="188" name="Google Shape;188;p5"/>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1F3864">
                <a:alpha val="24705"/>
              </a:srgbClr>
            </a:solidFill>
            <a:ln>
              <a:noFill/>
            </a:ln>
          </p:spPr>
        </p:sp>
      </p:grpSp>
      <p:pic>
        <p:nvPicPr>
          <p:cNvPr id="189" name="Google Shape;189;p5" descr="Graphical user interface, text, application, chat or text messag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33425" y="662803"/>
            <a:ext cx="3914175" cy="2833026"/>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g20178585361_0_3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5" name="Google Shape;195;g20178585361_0_34"/>
          <p:cNvSpPr txBox="1">
            <a:spLocks noGrp="1"/>
          </p:cNvSpPr>
          <p:nvPr>
            <p:ph type="title"/>
          </p:nvPr>
        </p:nvSpPr>
        <p:spPr>
          <a:xfrm>
            <a:off x="1252800" y="662401"/>
            <a:ext cx="6014700" cy="5913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Font typeface="Calibri"/>
              <a:buNone/>
            </a:pPr>
            <a:r>
              <a:rPr lang="en-GB" sz="2550" b="1"/>
              <a:t>Example of how a child might write a word or sentence phonetically</a:t>
            </a:r>
            <a:endParaRPr sz="2550" b="1"/>
          </a:p>
          <a:p>
            <a:pPr marL="0" lvl="0" indent="0" algn="l" rtl="0">
              <a:lnSpc>
                <a:spcPct val="90000"/>
              </a:lnSpc>
              <a:spcBef>
                <a:spcPts val="0"/>
              </a:spcBef>
              <a:spcAft>
                <a:spcPts val="0"/>
              </a:spcAft>
              <a:buClr>
                <a:schemeClr val="dk1"/>
              </a:buClr>
              <a:buSzPts val="1800"/>
              <a:buFont typeface="Calibri"/>
              <a:buNone/>
            </a:pPr>
            <a:endParaRPr sz="2550"/>
          </a:p>
          <a:p>
            <a:pPr marL="0" lvl="0" indent="0" algn="l" rtl="0">
              <a:lnSpc>
                <a:spcPct val="90000"/>
              </a:lnSpc>
              <a:spcBef>
                <a:spcPts val="0"/>
              </a:spcBef>
              <a:spcAft>
                <a:spcPts val="0"/>
              </a:spcAft>
              <a:buNone/>
            </a:pPr>
            <a:endParaRPr sz="2550" b="1"/>
          </a:p>
          <a:p>
            <a:pPr marL="0" lvl="0" indent="0" algn="l" rtl="0">
              <a:lnSpc>
                <a:spcPct val="90000"/>
              </a:lnSpc>
              <a:spcBef>
                <a:spcPts val="0"/>
              </a:spcBef>
              <a:spcAft>
                <a:spcPts val="0"/>
              </a:spcAft>
              <a:buNone/>
            </a:pPr>
            <a:endParaRPr sz="2550" b="1"/>
          </a:p>
          <a:p>
            <a:pPr marL="457200" lvl="0" indent="-387350" algn="l" rtl="0">
              <a:lnSpc>
                <a:spcPct val="90000"/>
              </a:lnSpc>
              <a:spcBef>
                <a:spcPts val="0"/>
              </a:spcBef>
              <a:spcAft>
                <a:spcPts val="0"/>
              </a:spcAft>
              <a:buSzPts val="2500"/>
              <a:buFont typeface="Calibri"/>
              <a:buChar char="-"/>
            </a:pPr>
            <a:r>
              <a:rPr lang="en-GB" sz="2550"/>
              <a:t>I luv you</a:t>
            </a:r>
            <a:endParaRPr sz="2550"/>
          </a:p>
          <a:p>
            <a:pPr marL="0" lvl="0" indent="0" algn="l" rtl="0">
              <a:lnSpc>
                <a:spcPct val="90000"/>
              </a:lnSpc>
              <a:spcBef>
                <a:spcPts val="0"/>
              </a:spcBef>
              <a:spcAft>
                <a:spcPts val="0"/>
              </a:spcAft>
              <a:buNone/>
            </a:pPr>
            <a:endParaRPr sz="2550"/>
          </a:p>
          <a:p>
            <a:pPr marL="457200" lvl="0" indent="-390525" algn="l" rtl="0">
              <a:lnSpc>
                <a:spcPct val="90000"/>
              </a:lnSpc>
              <a:spcBef>
                <a:spcPts val="0"/>
              </a:spcBef>
              <a:spcAft>
                <a:spcPts val="0"/>
              </a:spcAft>
              <a:buSzPts val="2550"/>
              <a:buChar char="-"/>
            </a:pPr>
            <a:r>
              <a:rPr lang="en-GB" sz="2550"/>
              <a:t>Wee went up too spays</a:t>
            </a:r>
            <a:endParaRPr sz="2550"/>
          </a:p>
          <a:p>
            <a:pPr marL="0" lvl="0" indent="0" algn="l" rtl="0">
              <a:lnSpc>
                <a:spcPct val="90000"/>
              </a:lnSpc>
              <a:spcBef>
                <a:spcPts val="0"/>
              </a:spcBef>
              <a:spcAft>
                <a:spcPts val="0"/>
              </a:spcAft>
              <a:buNone/>
            </a:pPr>
            <a:endParaRPr sz="2550"/>
          </a:p>
          <a:p>
            <a:pPr marL="457200" lvl="0" indent="-390525" algn="l" rtl="0">
              <a:lnSpc>
                <a:spcPct val="90000"/>
              </a:lnSpc>
              <a:spcBef>
                <a:spcPts val="0"/>
              </a:spcBef>
              <a:spcAft>
                <a:spcPts val="0"/>
              </a:spcAft>
              <a:buSzPts val="2550"/>
              <a:buChar char="-"/>
            </a:pPr>
            <a:r>
              <a:rPr lang="en-GB" sz="2550"/>
              <a:t>Wons up on a tighm</a:t>
            </a:r>
            <a:endParaRPr sz="2550"/>
          </a:p>
          <a:p>
            <a:pPr marL="0" lvl="0" indent="0" algn="l" rtl="0">
              <a:lnSpc>
                <a:spcPct val="90000"/>
              </a:lnSpc>
              <a:spcBef>
                <a:spcPts val="0"/>
              </a:spcBef>
              <a:spcAft>
                <a:spcPts val="0"/>
              </a:spcAft>
              <a:buNone/>
            </a:pPr>
            <a:endParaRPr sz="2550"/>
          </a:p>
          <a:p>
            <a:pPr marL="457200" lvl="0" indent="-390525" algn="l" rtl="0">
              <a:lnSpc>
                <a:spcPct val="90000"/>
              </a:lnSpc>
              <a:spcBef>
                <a:spcPts val="0"/>
              </a:spcBef>
              <a:spcAft>
                <a:spcPts val="0"/>
              </a:spcAft>
              <a:buSzPts val="2550"/>
              <a:buChar char="-"/>
            </a:pPr>
            <a:r>
              <a:rPr lang="en-GB" sz="2550"/>
              <a:t>I mayd a picha</a:t>
            </a:r>
            <a:endParaRPr sz="2550"/>
          </a:p>
          <a:p>
            <a:pPr marL="0" lvl="0" indent="0" algn="l" rtl="0">
              <a:lnSpc>
                <a:spcPct val="90000"/>
              </a:lnSpc>
              <a:spcBef>
                <a:spcPts val="0"/>
              </a:spcBef>
              <a:spcAft>
                <a:spcPts val="0"/>
              </a:spcAft>
              <a:buNone/>
            </a:pPr>
            <a:endParaRPr sz="2550"/>
          </a:p>
          <a:p>
            <a:pPr marL="457200" lvl="0" indent="-390525" algn="l" rtl="0">
              <a:lnSpc>
                <a:spcPct val="90000"/>
              </a:lnSpc>
              <a:spcBef>
                <a:spcPts val="0"/>
              </a:spcBef>
              <a:spcAft>
                <a:spcPts val="0"/>
              </a:spcAft>
              <a:buSzPts val="2550"/>
              <a:buChar char="-"/>
            </a:pPr>
            <a:r>
              <a:rPr lang="en-GB" sz="2550"/>
              <a:t>The cowt is bloo</a:t>
            </a:r>
            <a:endParaRPr sz="2550"/>
          </a:p>
        </p:txBody>
      </p:sp>
      <p:grpSp>
        <p:nvGrpSpPr>
          <p:cNvPr id="196" name="Google Shape;196;g20178585361_0_34"/>
          <p:cNvGrpSpPr/>
          <p:nvPr/>
        </p:nvGrpSpPr>
        <p:grpSpPr>
          <a:xfrm>
            <a:off x="0" y="0"/>
            <a:ext cx="885825" cy="6858000"/>
            <a:chOff x="0" y="0"/>
            <a:chExt cx="885825" cy="6858000"/>
          </a:xfrm>
        </p:grpSpPr>
        <p:sp>
          <p:nvSpPr>
            <p:cNvPr id="197" name="Google Shape;197;g20178585361_0_34"/>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a:noFill/>
            </a:ln>
          </p:spPr>
        </p:sp>
        <p:sp>
          <p:nvSpPr>
            <p:cNvPr id="198" name="Google Shape;198;g20178585361_0_34"/>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1F3864">
                <a:alpha val="24710"/>
              </a:srgbClr>
            </a:solidFill>
            <a:ln>
              <a:noFill/>
            </a:ln>
          </p:spPr>
        </p:sp>
      </p:grpSp>
      <p:pic>
        <p:nvPicPr>
          <p:cNvPr id="199" name="Google Shape;199;g20178585361_0_34" descr="Graphical user interface, text, application, chat or text messag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33425" y="662803"/>
            <a:ext cx="3914175" cy="2833026"/>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3"/>
        <p:cNvGrpSpPr/>
        <p:nvPr/>
      </p:nvGrpSpPr>
      <p:grpSpPr>
        <a:xfrm>
          <a:off x="0" y="0"/>
          <a:ext cx="0" cy="0"/>
          <a:chOff x="0" y="0"/>
          <a:chExt cx="0" cy="0"/>
        </a:xfrm>
      </p:grpSpPr>
      <p:sp>
        <p:nvSpPr>
          <p:cNvPr id="204" name="Google Shape;204;g20178585361_0_4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5" name="Google Shape;205;g20178585361_0_43"/>
          <p:cNvSpPr txBox="1">
            <a:spLocks noGrp="1"/>
          </p:cNvSpPr>
          <p:nvPr>
            <p:ph type="title"/>
          </p:nvPr>
        </p:nvSpPr>
        <p:spPr>
          <a:xfrm>
            <a:off x="1252800" y="662401"/>
            <a:ext cx="6014700" cy="5913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Font typeface="Calibri"/>
              <a:buNone/>
            </a:pPr>
            <a:r>
              <a:rPr lang="en-GB" sz="2550" b="1"/>
              <a:t>Some written examples-</a:t>
            </a:r>
            <a:endParaRPr sz="2550" b="1"/>
          </a:p>
          <a:p>
            <a:pPr marL="0" lvl="0" indent="0" algn="l" rtl="0">
              <a:lnSpc>
                <a:spcPct val="90000"/>
              </a:lnSpc>
              <a:spcBef>
                <a:spcPts val="0"/>
              </a:spcBef>
              <a:spcAft>
                <a:spcPts val="0"/>
              </a:spcAft>
              <a:buClr>
                <a:schemeClr val="dk1"/>
              </a:buClr>
              <a:buSzPts val="1800"/>
              <a:buFont typeface="Calibri"/>
              <a:buNone/>
            </a:pPr>
            <a:endParaRPr sz="2550"/>
          </a:p>
          <a:p>
            <a:pPr marL="0" lvl="0" indent="0" algn="l" rtl="0">
              <a:lnSpc>
                <a:spcPct val="90000"/>
              </a:lnSpc>
              <a:spcBef>
                <a:spcPts val="0"/>
              </a:spcBef>
              <a:spcAft>
                <a:spcPts val="0"/>
              </a:spcAft>
              <a:buNone/>
            </a:pPr>
            <a:endParaRPr sz="2550" b="1"/>
          </a:p>
          <a:p>
            <a:pPr marL="0" lvl="0" indent="0" algn="l" rtl="0">
              <a:lnSpc>
                <a:spcPct val="90000"/>
              </a:lnSpc>
              <a:spcBef>
                <a:spcPts val="0"/>
              </a:spcBef>
              <a:spcAft>
                <a:spcPts val="0"/>
              </a:spcAft>
              <a:buNone/>
            </a:pPr>
            <a:endParaRPr sz="2550" b="1"/>
          </a:p>
          <a:p>
            <a:pPr marL="0" lvl="0" indent="0" algn="l" rtl="0">
              <a:lnSpc>
                <a:spcPct val="90000"/>
              </a:lnSpc>
              <a:spcBef>
                <a:spcPts val="0"/>
              </a:spcBef>
              <a:spcAft>
                <a:spcPts val="0"/>
              </a:spcAft>
              <a:buNone/>
            </a:pPr>
            <a:endParaRPr sz="2550"/>
          </a:p>
        </p:txBody>
      </p:sp>
      <p:grpSp>
        <p:nvGrpSpPr>
          <p:cNvPr id="206" name="Google Shape;206;g20178585361_0_43"/>
          <p:cNvGrpSpPr/>
          <p:nvPr/>
        </p:nvGrpSpPr>
        <p:grpSpPr>
          <a:xfrm>
            <a:off x="0" y="0"/>
            <a:ext cx="885825" cy="6858000"/>
            <a:chOff x="0" y="0"/>
            <a:chExt cx="885825" cy="6858000"/>
          </a:xfrm>
        </p:grpSpPr>
        <p:sp>
          <p:nvSpPr>
            <p:cNvPr id="207" name="Google Shape;207;g20178585361_0_43"/>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a:noFill/>
            </a:ln>
          </p:spPr>
        </p:sp>
        <p:sp>
          <p:nvSpPr>
            <p:cNvPr id="208" name="Google Shape;208;g20178585361_0_43"/>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1F3864">
                <a:alpha val="24710"/>
              </a:srgbClr>
            </a:solidFill>
            <a:ln>
              <a:noFill/>
            </a:ln>
          </p:spPr>
        </p:sp>
      </p:grpSp>
      <p:pic>
        <p:nvPicPr>
          <p:cNvPr id="209" name="Google Shape;209;g20178585361_0_43" descr="Graphical user interface, text, application, chat or text messag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749675" y="314078"/>
            <a:ext cx="3914175" cy="2833026"/>
          </a:xfrm>
          <a:prstGeom prst="rect">
            <a:avLst/>
          </a:prstGeom>
          <a:noFill/>
          <a:ln>
            <a:noFill/>
          </a:ln>
        </p:spPr>
      </p:pic>
      <p:pic>
        <p:nvPicPr>
          <p:cNvPr id="210" name="Google Shape;210;g20178585361_0_4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60175" y="1330950"/>
            <a:ext cx="3545224" cy="3151301"/>
          </a:xfrm>
          <a:prstGeom prst="rect">
            <a:avLst/>
          </a:prstGeom>
          <a:noFill/>
          <a:ln>
            <a:noFill/>
          </a:ln>
        </p:spPr>
      </p:pic>
      <p:pic>
        <p:nvPicPr>
          <p:cNvPr id="211" name="Google Shape;211;g20178585361_0_4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870350" y="2982400"/>
            <a:ext cx="3914175" cy="3722875"/>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5"/>
        <p:cNvGrpSpPr/>
        <p:nvPr/>
      </p:nvGrpSpPr>
      <p:grpSpPr>
        <a:xfrm>
          <a:off x="0" y="0"/>
          <a:ext cx="0" cy="0"/>
          <a:chOff x="0" y="0"/>
          <a:chExt cx="0" cy="0"/>
        </a:xfrm>
      </p:grpSpPr>
      <p:sp>
        <p:nvSpPr>
          <p:cNvPr id="216" name="Google Shape;216;p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8"/>
          <p:cNvSpPr txBox="1">
            <a:spLocks noGrp="1"/>
          </p:cNvSpPr>
          <p:nvPr>
            <p:ph type="title"/>
          </p:nvPr>
        </p:nvSpPr>
        <p:spPr>
          <a:xfrm>
            <a:off x="1252800" y="662398"/>
            <a:ext cx="6014700" cy="4622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Font typeface="Calibri"/>
              <a:buNone/>
            </a:pPr>
            <a:br>
              <a:rPr lang="en-GB" sz="1800">
                <a:latin typeface="Calibri"/>
                <a:ea typeface="Calibri"/>
                <a:cs typeface="Calibri"/>
                <a:sym typeface="Calibri"/>
              </a:rPr>
            </a:br>
            <a:endParaRPr sz="1800"/>
          </a:p>
        </p:txBody>
      </p:sp>
      <p:grpSp>
        <p:nvGrpSpPr>
          <p:cNvPr id="218" name="Google Shape;218;p8"/>
          <p:cNvGrpSpPr/>
          <p:nvPr/>
        </p:nvGrpSpPr>
        <p:grpSpPr>
          <a:xfrm>
            <a:off x="0" y="0"/>
            <a:ext cx="885825" cy="6858000"/>
            <a:chOff x="0" y="0"/>
            <a:chExt cx="885825" cy="6858000"/>
          </a:xfrm>
        </p:grpSpPr>
        <p:sp>
          <p:nvSpPr>
            <p:cNvPr id="219" name="Google Shape;219;p8"/>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a:noFill/>
            </a:ln>
          </p:spPr>
        </p:sp>
        <p:sp>
          <p:nvSpPr>
            <p:cNvPr id="220" name="Google Shape;220;p8"/>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1F3864">
                <a:alpha val="24710"/>
              </a:srgbClr>
            </a:solidFill>
            <a:ln>
              <a:noFill/>
            </a:ln>
          </p:spPr>
        </p:sp>
      </p:grpSp>
      <p:pic>
        <p:nvPicPr>
          <p:cNvPr id="221" name="Google Shape;221;p8" descr="Graphical user interface, text, application, chat or text messag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33425" y="372203"/>
            <a:ext cx="3914175" cy="2818501"/>
          </a:xfrm>
          <a:prstGeom prst="rect">
            <a:avLst/>
          </a:prstGeom>
          <a:noFill/>
          <a:ln>
            <a:noFill/>
          </a:ln>
        </p:spPr>
      </p:pic>
      <p:sp>
        <p:nvSpPr>
          <p:cNvPr id="222" name="Google Shape;222;p8"/>
          <p:cNvSpPr txBox="1"/>
          <p:nvPr/>
        </p:nvSpPr>
        <p:spPr>
          <a:xfrm>
            <a:off x="1251675" y="183075"/>
            <a:ext cx="6015900" cy="3971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Games to play at home to make phonics fun -</a:t>
            </a:r>
            <a:endParaRPr sz="1800" b="1">
              <a:solidFill>
                <a:schemeClr val="dk1"/>
              </a:solidFill>
              <a:latin typeface="Calibri"/>
              <a:ea typeface="Calibri"/>
              <a:cs typeface="Calibri"/>
              <a:sym typeface="Calibri"/>
            </a:endParaRPr>
          </a:p>
          <a:p>
            <a:pPr marL="457200" marR="0" lvl="0" indent="-342900" algn="l" rtl="0">
              <a:spcBef>
                <a:spcPts val="0"/>
              </a:spcBef>
              <a:spcAft>
                <a:spcPts val="0"/>
              </a:spcAft>
              <a:buClr>
                <a:schemeClr val="dk1"/>
              </a:buClr>
              <a:buSzPts val="1800"/>
              <a:buFont typeface="Calibri"/>
              <a:buChar char="-"/>
            </a:pPr>
            <a:r>
              <a:rPr lang="en-GB" sz="1800">
                <a:solidFill>
                  <a:schemeClr val="dk1"/>
                </a:solidFill>
                <a:latin typeface="Calibri"/>
                <a:ea typeface="Calibri"/>
                <a:cs typeface="Calibri"/>
                <a:sym typeface="Calibri"/>
              </a:rPr>
              <a:t>A link to a previous filmed video with some game ideas - </a:t>
            </a:r>
            <a:r>
              <a:rPr lang="en-GB" sz="1800" u="sng">
                <a:solidFill>
                  <a:schemeClr val="hlink"/>
                </a:solidFill>
                <a:latin typeface="Calibri"/>
                <a:ea typeface="Calibri"/>
                <a:cs typeface="Calibri"/>
                <a:sym typeface="Calibri"/>
                <a:hlinkClick r:id="rId4"/>
              </a:rPr>
              <a:t>https://www.youtube.com/watch?v=6Ph69YOCkuE</a:t>
            </a:r>
            <a:endParaRPr sz="1800">
              <a:solidFill>
                <a:schemeClr val="dk1"/>
              </a:solidFill>
              <a:latin typeface="Calibri"/>
              <a:ea typeface="Calibri"/>
              <a:cs typeface="Calibri"/>
              <a:sym typeface="Calibri"/>
            </a:endParaRPr>
          </a:p>
          <a:p>
            <a:pPr marL="457200" marR="0" lvl="0" indent="-342900" algn="l" rtl="0">
              <a:spcBef>
                <a:spcPts val="0"/>
              </a:spcBef>
              <a:spcAft>
                <a:spcPts val="0"/>
              </a:spcAft>
              <a:buClr>
                <a:schemeClr val="dk1"/>
              </a:buClr>
              <a:buSzPts val="1800"/>
              <a:buFont typeface="Calibri"/>
              <a:buChar char="-"/>
            </a:pPr>
            <a:r>
              <a:rPr lang="en-GB" sz="1800">
                <a:solidFill>
                  <a:schemeClr val="dk1"/>
                </a:solidFill>
                <a:latin typeface="Calibri"/>
                <a:ea typeface="Calibri"/>
                <a:cs typeface="Calibri"/>
                <a:sym typeface="Calibri"/>
              </a:rPr>
              <a:t>Bingo</a:t>
            </a:r>
            <a:endParaRPr sz="1800">
              <a:solidFill>
                <a:schemeClr val="dk1"/>
              </a:solidFill>
              <a:latin typeface="Calibri"/>
              <a:ea typeface="Calibri"/>
              <a:cs typeface="Calibri"/>
              <a:sym typeface="Calibri"/>
            </a:endParaRPr>
          </a:p>
          <a:p>
            <a:pPr marL="457200" marR="0" lvl="0" indent="-342900" algn="l" rtl="0">
              <a:spcBef>
                <a:spcPts val="0"/>
              </a:spcBef>
              <a:spcAft>
                <a:spcPts val="0"/>
              </a:spcAft>
              <a:buClr>
                <a:schemeClr val="dk1"/>
              </a:buClr>
              <a:buSzPts val="1800"/>
              <a:buFont typeface="Calibri"/>
              <a:buChar char="-"/>
            </a:pPr>
            <a:r>
              <a:rPr lang="en-GB" sz="1800">
                <a:solidFill>
                  <a:schemeClr val="dk1"/>
                </a:solidFill>
                <a:latin typeface="Calibri"/>
                <a:ea typeface="Calibri"/>
                <a:cs typeface="Calibri"/>
                <a:sym typeface="Calibri"/>
              </a:rPr>
              <a:t>Dab the sounds</a:t>
            </a:r>
            <a:endParaRPr sz="1800">
              <a:solidFill>
                <a:schemeClr val="dk1"/>
              </a:solidFill>
              <a:latin typeface="Calibri"/>
              <a:ea typeface="Calibri"/>
              <a:cs typeface="Calibri"/>
              <a:sym typeface="Calibri"/>
            </a:endParaRPr>
          </a:p>
          <a:p>
            <a:pPr marL="457200" marR="0" lvl="0" indent="-342900" algn="l" rtl="0">
              <a:spcBef>
                <a:spcPts val="0"/>
              </a:spcBef>
              <a:spcAft>
                <a:spcPts val="0"/>
              </a:spcAft>
              <a:buClr>
                <a:schemeClr val="dk1"/>
              </a:buClr>
              <a:buSzPts val="1800"/>
              <a:buFont typeface="Calibri"/>
              <a:buChar char="-"/>
            </a:pPr>
            <a:r>
              <a:rPr lang="en-GB" sz="1800">
                <a:solidFill>
                  <a:schemeClr val="dk1"/>
                </a:solidFill>
                <a:latin typeface="Calibri"/>
                <a:ea typeface="Calibri"/>
                <a:cs typeface="Calibri"/>
                <a:sym typeface="Calibri"/>
              </a:rPr>
              <a:t>Where’s Wally - or any books - have a list of words you know your child could have a go at decoding such as ‘bus’ - can they find the picture of the bus?</a:t>
            </a:r>
            <a:endParaRPr sz="1800">
              <a:solidFill>
                <a:schemeClr val="dk1"/>
              </a:solidFill>
              <a:latin typeface="Calibri"/>
              <a:ea typeface="Calibri"/>
              <a:cs typeface="Calibri"/>
              <a:sym typeface="Calibri"/>
            </a:endParaRPr>
          </a:p>
          <a:p>
            <a:pPr marL="457200" marR="0" lvl="0" indent="-342900" algn="l" rtl="0">
              <a:spcBef>
                <a:spcPts val="0"/>
              </a:spcBef>
              <a:spcAft>
                <a:spcPts val="0"/>
              </a:spcAft>
              <a:buClr>
                <a:schemeClr val="dk1"/>
              </a:buClr>
              <a:buSzPts val="1800"/>
              <a:buFont typeface="Calibri"/>
              <a:buChar char="-"/>
            </a:pPr>
            <a:r>
              <a:rPr lang="en-GB" sz="1800">
                <a:solidFill>
                  <a:schemeClr val="dk1"/>
                </a:solidFill>
                <a:latin typeface="Calibri"/>
                <a:ea typeface="Calibri"/>
                <a:cs typeface="Calibri"/>
                <a:sym typeface="Calibri"/>
              </a:rPr>
              <a:t>Splat the sound</a:t>
            </a:r>
            <a:endParaRPr sz="1800">
              <a:solidFill>
                <a:schemeClr val="dk1"/>
              </a:solidFill>
              <a:latin typeface="Calibri"/>
              <a:ea typeface="Calibri"/>
              <a:cs typeface="Calibri"/>
              <a:sym typeface="Calibri"/>
            </a:endParaRPr>
          </a:p>
          <a:p>
            <a:pPr marL="457200" marR="0" lvl="0" indent="-342900" algn="l" rtl="0">
              <a:spcBef>
                <a:spcPts val="0"/>
              </a:spcBef>
              <a:spcAft>
                <a:spcPts val="0"/>
              </a:spcAft>
              <a:buClr>
                <a:schemeClr val="dk1"/>
              </a:buClr>
              <a:buSzPts val="1800"/>
              <a:buFont typeface="Calibri"/>
              <a:buChar char="-"/>
            </a:pPr>
            <a:r>
              <a:rPr lang="en-GB" sz="1800">
                <a:solidFill>
                  <a:schemeClr val="dk1"/>
                </a:solidFill>
                <a:latin typeface="Calibri"/>
                <a:ea typeface="Calibri"/>
                <a:cs typeface="Calibri"/>
                <a:sym typeface="Calibri"/>
              </a:rPr>
              <a:t>How many words can you write down that have the ‘sh’ sound in one minute?</a:t>
            </a:r>
            <a:endParaRPr sz="1800">
              <a:solidFill>
                <a:schemeClr val="dk1"/>
              </a:solidFill>
              <a:latin typeface="Calibri"/>
              <a:ea typeface="Calibri"/>
              <a:cs typeface="Calibri"/>
              <a:sym typeface="Calibri"/>
            </a:endParaRPr>
          </a:p>
          <a:p>
            <a:pPr marL="457200" marR="0" lvl="0" indent="-342900" algn="l" rtl="0">
              <a:spcBef>
                <a:spcPts val="0"/>
              </a:spcBef>
              <a:spcAft>
                <a:spcPts val="0"/>
              </a:spcAft>
              <a:buClr>
                <a:schemeClr val="dk1"/>
              </a:buClr>
              <a:buSzPts val="1800"/>
              <a:buFont typeface="Calibri"/>
              <a:buChar char="-"/>
            </a:pPr>
            <a:r>
              <a:rPr lang="en-GB" sz="1800">
                <a:solidFill>
                  <a:schemeClr val="dk1"/>
                </a:solidFill>
                <a:latin typeface="Calibri"/>
                <a:ea typeface="Calibri"/>
                <a:cs typeface="Calibri"/>
                <a:sym typeface="Calibri"/>
              </a:rPr>
              <a:t>Build words with magnetic letters or with their sound cards</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23" name="Google Shape;223;p8"/>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927862" y="3875425"/>
            <a:ext cx="2382876" cy="1787149"/>
          </a:xfrm>
          <a:prstGeom prst="rect">
            <a:avLst/>
          </a:prstGeom>
          <a:noFill/>
          <a:ln>
            <a:noFill/>
          </a:ln>
        </p:spPr>
      </p:pic>
      <p:pic>
        <p:nvPicPr>
          <p:cNvPr id="224" name="Google Shape;224;p8"/>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5466025" y="4796054"/>
            <a:ext cx="2511176" cy="1883395"/>
          </a:xfrm>
          <a:prstGeom prst="rect">
            <a:avLst/>
          </a:prstGeom>
          <a:noFill/>
          <a:ln>
            <a:noFill/>
          </a:ln>
        </p:spPr>
      </p:pic>
      <p:pic>
        <p:nvPicPr>
          <p:cNvPr id="225" name="Google Shape;225;p8"/>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8132477" y="3670350"/>
            <a:ext cx="1559401" cy="2079201"/>
          </a:xfrm>
          <a:prstGeom prst="rect">
            <a:avLst/>
          </a:prstGeom>
          <a:noFill/>
          <a:ln>
            <a:noFill/>
          </a:ln>
        </p:spPr>
      </p:pic>
      <p:pic>
        <p:nvPicPr>
          <p:cNvPr id="226" name="Google Shape;226;p8"/>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1005819" y="4091712"/>
            <a:ext cx="1802043" cy="2402724"/>
          </a:xfrm>
          <a:prstGeom prst="rect">
            <a:avLst/>
          </a:prstGeom>
          <a:noFill/>
          <a:ln>
            <a:noFill/>
          </a:ln>
        </p:spPr>
      </p:pic>
      <p:pic>
        <p:nvPicPr>
          <p:cNvPr id="227" name="Google Shape;227;p8"/>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9759975" y="4912680"/>
            <a:ext cx="2200200" cy="1650146"/>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1"/>
        <p:cNvGrpSpPr/>
        <p:nvPr/>
      </p:nvGrpSpPr>
      <p:grpSpPr>
        <a:xfrm>
          <a:off x="0" y="0"/>
          <a:ext cx="0" cy="0"/>
          <a:chOff x="0" y="0"/>
          <a:chExt cx="0" cy="0"/>
        </a:xfrm>
      </p:grpSpPr>
      <p:sp>
        <p:nvSpPr>
          <p:cNvPr id="232" name="Google Shape;232;g20178585361_0_5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3" name="Google Shape;233;g20178585361_0_54"/>
          <p:cNvSpPr txBox="1">
            <a:spLocks noGrp="1"/>
          </p:cNvSpPr>
          <p:nvPr>
            <p:ph type="title"/>
          </p:nvPr>
        </p:nvSpPr>
        <p:spPr>
          <a:xfrm>
            <a:off x="1252800" y="662398"/>
            <a:ext cx="6014700" cy="4622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Font typeface="Calibri"/>
              <a:buNone/>
            </a:pPr>
            <a:br>
              <a:rPr lang="en-GB" sz="1800">
                <a:latin typeface="Calibri"/>
                <a:ea typeface="Calibri"/>
                <a:cs typeface="Calibri"/>
                <a:sym typeface="Calibri"/>
              </a:rPr>
            </a:br>
            <a:endParaRPr sz="1800"/>
          </a:p>
        </p:txBody>
      </p:sp>
      <p:grpSp>
        <p:nvGrpSpPr>
          <p:cNvPr id="234" name="Google Shape;234;g20178585361_0_54"/>
          <p:cNvGrpSpPr/>
          <p:nvPr/>
        </p:nvGrpSpPr>
        <p:grpSpPr>
          <a:xfrm>
            <a:off x="0" y="0"/>
            <a:ext cx="885825" cy="6858000"/>
            <a:chOff x="0" y="0"/>
            <a:chExt cx="885825" cy="6858000"/>
          </a:xfrm>
        </p:grpSpPr>
        <p:sp>
          <p:nvSpPr>
            <p:cNvPr id="235" name="Google Shape;235;g20178585361_0_54"/>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a:noFill/>
            </a:ln>
          </p:spPr>
        </p:sp>
        <p:sp>
          <p:nvSpPr>
            <p:cNvPr id="236" name="Google Shape;236;g20178585361_0_54"/>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1F3864">
                <a:alpha val="24710"/>
              </a:srgbClr>
            </a:solidFill>
            <a:ln>
              <a:noFill/>
            </a:ln>
          </p:spPr>
        </p:sp>
      </p:grpSp>
      <p:pic>
        <p:nvPicPr>
          <p:cNvPr id="237" name="Google Shape;237;g20178585361_0_54" descr="Graphical user interface, text, application, chat or text messag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33425" y="662803"/>
            <a:ext cx="3914175" cy="2818501"/>
          </a:xfrm>
          <a:prstGeom prst="rect">
            <a:avLst/>
          </a:prstGeom>
          <a:noFill/>
          <a:ln>
            <a:noFill/>
          </a:ln>
        </p:spPr>
      </p:pic>
      <p:sp>
        <p:nvSpPr>
          <p:cNvPr id="238" name="Google Shape;238;g20178585361_0_54"/>
          <p:cNvSpPr txBox="1"/>
          <p:nvPr/>
        </p:nvSpPr>
        <p:spPr>
          <a:xfrm>
            <a:off x="1251678" y="662399"/>
            <a:ext cx="6015900" cy="2308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Phonics websites and apps -</a:t>
            </a: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457200" marR="0" lvl="0" indent="-342900" algn="l" rtl="0">
              <a:spcBef>
                <a:spcPts val="0"/>
              </a:spcBef>
              <a:spcAft>
                <a:spcPts val="0"/>
              </a:spcAft>
              <a:buClr>
                <a:schemeClr val="dk1"/>
              </a:buClr>
              <a:buSzPts val="1800"/>
              <a:buFont typeface="Calibri"/>
              <a:buChar char="-"/>
            </a:pPr>
            <a:r>
              <a:rPr lang="en-GB" sz="1800" u="sng">
                <a:solidFill>
                  <a:schemeClr val="hlink"/>
                </a:solidFill>
                <a:latin typeface="Calibri"/>
                <a:ea typeface="Calibri"/>
                <a:cs typeface="Calibri"/>
                <a:sym typeface="Calibri"/>
                <a:hlinkClick r:id="rId4"/>
              </a:rPr>
              <a:t>www.phonicsplay.co.uk</a:t>
            </a:r>
            <a:endParaRPr sz="1800">
              <a:solidFill>
                <a:schemeClr val="dk1"/>
              </a:solidFill>
              <a:latin typeface="Calibri"/>
              <a:ea typeface="Calibri"/>
              <a:cs typeface="Calibri"/>
              <a:sym typeface="Calibri"/>
            </a:endParaRPr>
          </a:p>
          <a:p>
            <a:pPr marL="457200" marR="0" lvl="0" indent="-342900" algn="l" rtl="0">
              <a:spcBef>
                <a:spcPts val="0"/>
              </a:spcBef>
              <a:spcAft>
                <a:spcPts val="0"/>
              </a:spcAft>
              <a:buClr>
                <a:schemeClr val="dk1"/>
              </a:buClr>
              <a:buSzPts val="1800"/>
              <a:buFont typeface="Calibri"/>
              <a:buChar char="-"/>
            </a:pPr>
            <a:r>
              <a:rPr lang="en-GB" sz="1800" u="sng">
                <a:solidFill>
                  <a:schemeClr val="hlink"/>
                </a:solidFill>
                <a:latin typeface="Calibri"/>
                <a:ea typeface="Calibri"/>
                <a:cs typeface="Calibri"/>
                <a:sym typeface="Calibri"/>
                <a:hlinkClick r:id="rId5"/>
              </a:rPr>
              <a:t>www.topmarks.co.uk</a:t>
            </a:r>
            <a:r>
              <a:rPr lang="en-GB"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457200" marR="0" lvl="0" indent="-342900" algn="l" rtl="0">
              <a:spcBef>
                <a:spcPts val="0"/>
              </a:spcBef>
              <a:spcAft>
                <a:spcPts val="0"/>
              </a:spcAft>
              <a:buClr>
                <a:schemeClr val="dk1"/>
              </a:buClr>
              <a:buSzPts val="1800"/>
              <a:buFont typeface="Calibri"/>
              <a:buChar char="-"/>
            </a:pPr>
            <a:r>
              <a:rPr lang="en-GB" sz="1800" u="sng">
                <a:solidFill>
                  <a:schemeClr val="hlink"/>
                </a:solidFill>
                <a:latin typeface="Calibri"/>
                <a:ea typeface="Calibri"/>
                <a:cs typeface="Calibri"/>
                <a:sym typeface="Calibri"/>
                <a:hlinkClick r:id="rId6"/>
              </a:rPr>
              <a:t>www.phonicsbloom.com</a:t>
            </a:r>
            <a:endParaRPr sz="1800">
              <a:solidFill>
                <a:schemeClr val="dk1"/>
              </a:solidFill>
              <a:latin typeface="Calibri"/>
              <a:ea typeface="Calibri"/>
              <a:cs typeface="Calibri"/>
              <a:sym typeface="Calibri"/>
            </a:endParaRPr>
          </a:p>
          <a:p>
            <a:pPr marL="457200" marR="0" lvl="0" indent="-342900" algn="l" rtl="0">
              <a:spcBef>
                <a:spcPts val="0"/>
              </a:spcBef>
              <a:spcAft>
                <a:spcPts val="0"/>
              </a:spcAft>
              <a:buClr>
                <a:schemeClr val="dk1"/>
              </a:buClr>
              <a:buSzPts val="1800"/>
              <a:buFont typeface="Calibri"/>
              <a:buChar char="-"/>
            </a:pPr>
            <a:r>
              <a:rPr lang="en-GB" sz="1800" u="sng">
                <a:solidFill>
                  <a:schemeClr val="hlink"/>
                </a:solidFill>
                <a:latin typeface="Calibri"/>
                <a:ea typeface="Calibri"/>
                <a:cs typeface="Calibri"/>
                <a:sym typeface="Calibri"/>
                <a:hlinkClick r:id="rId7"/>
              </a:rPr>
              <a:t>www.timeforphonics.co.uk</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
        <p:cNvGrpSpPr/>
        <p:nvPr/>
      </p:nvGrpSpPr>
      <p:grpSpPr>
        <a:xfrm>
          <a:off x="0" y="0"/>
          <a:ext cx="0" cy="0"/>
          <a:chOff x="0" y="0"/>
          <a:chExt cx="0" cy="0"/>
        </a:xfrm>
      </p:grpSpPr>
      <p:sp>
        <p:nvSpPr>
          <p:cNvPr id="243" name="Google Shape;243;p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7"/>
          <p:cNvSpPr txBox="1">
            <a:spLocks noGrp="1"/>
          </p:cNvSpPr>
          <p:nvPr>
            <p:ph type="title"/>
          </p:nvPr>
        </p:nvSpPr>
        <p:spPr>
          <a:xfrm>
            <a:off x="1252800" y="662398"/>
            <a:ext cx="6014775" cy="462283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Font typeface="Calibri"/>
              <a:buNone/>
            </a:pPr>
            <a:br>
              <a:rPr lang="en-GB" sz="1800">
                <a:latin typeface="Calibri"/>
                <a:ea typeface="Calibri"/>
                <a:cs typeface="Calibri"/>
                <a:sym typeface="Calibri"/>
              </a:rPr>
            </a:br>
            <a:endParaRPr sz="1800"/>
          </a:p>
        </p:txBody>
      </p:sp>
      <p:grpSp>
        <p:nvGrpSpPr>
          <p:cNvPr id="245" name="Google Shape;245;p7"/>
          <p:cNvGrpSpPr/>
          <p:nvPr/>
        </p:nvGrpSpPr>
        <p:grpSpPr>
          <a:xfrm>
            <a:off x="0" y="0"/>
            <a:ext cx="885825" cy="6858000"/>
            <a:chOff x="0" y="0"/>
            <a:chExt cx="885825" cy="6858000"/>
          </a:xfrm>
        </p:grpSpPr>
        <p:sp>
          <p:nvSpPr>
            <p:cNvPr id="246" name="Google Shape;246;p7"/>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a:noFill/>
            </a:ln>
          </p:spPr>
        </p:sp>
        <p:sp>
          <p:nvSpPr>
            <p:cNvPr id="247" name="Google Shape;247;p7"/>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1F3864">
                <a:alpha val="24705"/>
              </a:srgbClr>
            </a:solidFill>
            <a:ln>
              <a:noFill/>
            </a:ln>
          </p:spPr>
        </p:sp>
      </p:grpSp>
      <p:pic>
        <p:nvPicPr>
          <p:cNvPr id="248" name="Google Shape;248;p7" descr="Graphical user interface, text, application, chat or text messag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33425" y="662803"/>
            <a:ext cx="3914175" cy="2760401"/>
          </a:xfrm>
          <a:prstGeom prst="rect">
            <a:avLst/>
          </a:prstGeom>
          <a:noFill/>
          <a:ln>
            <a:noFill/>
          </a:ln>
        </p:spPr>
      </p:pic>
      <p:sp>
        <p:nvSpPr>
          <p:cNvPr id="249" name="Google Shape;249;p7"/>
          <p:cNvSpPr txBox="1"/>
          <p:nvPr/>
        </p:nvSpPr>
        <p:spPr>
          <a:xfrm>
            <a:off x="6176103" y="4178574"/>
            <a:ext cx="6015900" cy="2031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latin typeface="Calibri"/>
                <a:ea typeface="Calibri"/>
                <a:cs typeface="Calibri"/>
                <a:sym typeface="Calibri"/>
              </a:rPr>
              <a:t>RWI builds upon the building blocks of reading in a systematic way.</a:t>
            </a:r>
            <a:endParaRPr sz="1800">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THANK YOU FOR JOINING US ANY QUESTIONS PLEASE JUST ASK.</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50" name="Google Shape;250;p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79650" y="443841"/>
            <a:ext cx="4511176" cy="5845432"/>
          </a:xfrm>
          <a:prstGeom prst="rect">
            <a:avLst/>
          </a:prstGeom>
          <a:noFill/>
          <a:ln>
            <a:noFill/>
          </a:ln>
        </p:spPr>
      </p:pic>
      <p:sp>
        <p:nvSpPr>
          <p:cNvPr id="251" name="Google Shape;251;p7"/>
          <p:cNvSpPr txBox="1"/>
          <p:nvPr/>
        </p:nvSpPr>
        <p:spPr>
          <a:xfrm>
            <a:off x="6468600" y="2929175"/>
            <a:ext cx="8369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8" name="Google Shape;108;p2"/>
          <p:cNvSpPr txBox="1">
            <a:spLocks noGrp="1"/>
          </p:cNvSpPr>
          <p:nvPr>
            <p:ph type="title"/>
          </p:nvPr>
        </p:nvSpPr>
        <p:spPr>
          <a:xfrm>
            <a:off x="4965430" y="629268"/>
            <a:ext cx="6586491" cy="12861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100"/>
              <a:buFont typeface="Calibri"/>
              <a:buNone/>
            </a:pPr>
            <a:br>
              <a:rPr lang="en-GB" sz="4100">
                <a:latin typeface="Calibri"/>
                <a:ea typeface="Calibri"/>
                <a:cs typeface="Calibri"/>
                <a:sym typeface="Calibri"/>
              </a:rPr>
            </a:br>
            <a:endParaRPr sz="4100"/>
          </a:p>
        </p:txBody>
      </p:sp>
      <p:sp>
        <p:nvSpPr>
          <p:cNvPr id="109" name="Google Shape;109;p2"/>
          <p:cNvSpPr txBox="1">
            <a:spLocks noGrp="1"/>
          </p:cNvSpPr>
          <p:nvPr>
            <p:ph type="body" idx="1"/>
          </p:nvPr>
        </p:nvSpPr>
        <p:spPr>
          <a:xfrm>
            <a:off x="4965432" y="1545466"/>
            <a:ext cx="6586489" cy="427578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GB" sz="2000"/>
              <a:t>The purpose of this session is to:</a:t>
            </a:r>
            <a:endParaRPr/>
          </a:p>
          <a:p>
            <a:pPr marL="0" lvl="0" indent="0" algn="l" rtl="0">
              <a:lnSpc>
                <a:spcPct val="90000"/>
              </a:lnSpc>
              <a:spcBef>
                <a:spcPts val="1000"/>
              </a:spcBef>
              <a:spcAft>
                <a:spcPts val="0"/>
              </a:spcAft>
              <a:buNone/>
            </a:pPr>
            <a:endParaRPr/>
          </a:p>
          <a:p>
            <a:pPr marL="457200" lvl="0" indent="-317500" algn="l" rtl="0">
              <a:lnSpc>
                <a:spcPct val="90000"/>
              </a:lnSpc>
              <a:spcBef>
                <a:spcPts val="1000"/>
              </a:spcBef>
              <a:spcAft>
                <a:spcPts val="0"/>
              </a:spcAft>
              <a:buSzPts val="1400"/>
              <a:buChar char="-"/>
            </a:pPr>
            <a:r>
              <a:rPr lang="en-GB" sz="2400"/>
              <a:t>Inform you about how RWI is structured and coverage</a:t>
            </a:r>
            <a:endParaRPr sz="2400"/>
          </a:p>
          <a:p>
            <a:pPr marL="457200" lvl="0" indent="-317500" algn="l" rtl="0">
              <a:lnSpc>
                <a:spcPct val="90000"/>
              </a:lnSpc>
              <a:spcBef>
                <a:spcPts val="0"/>
              </a:spcBef>
              <a:spcAft>
                <a:spcPts val="0"/>
              </a:spcAft>
              <a:buSzPts val="1400"/>
              <a:buChar char="-"/>
            </a:pPr>
            <a:r>
              <a:rPr lang="en-GB" sz="2400"/>
              <a:t>Discuss any ‘terminology’ that you may hear your child use and what it means</a:t>
            </a:r>
            <a:endParaRPr sz="2400"/>
          </a:p>
          <a:p>
            <a:pPr marL="457200" lvl="0" indent="-317500" algn="l" rtl="0">
              <a:lnSpc>
                <a:spcPct val="90000"/>
              </a:lnSpc>
              <a:spcBef>
                <a:spcPts val="0"/>
              </a:spcBef>
              <a:spcAft>
                <a:spcPts val="0"/>
              </a:spcAft>
              <a:buSzPts val="1400"/>
              <a:buChar char="-"/>
            </a:pPr>
            <a:r>
              <a:rPr lang="en-GB" sz="2400"/>
              <a:t>Support you to support your child at home in various ways</a:t>
            </a:r>
            <a:endParaRPr sz="2400"/>
          </a:p>
          <a:p>
            <a:pPr marL="0" lvl="0" indent="0" algn="l" rtl="0">
              <a:lnSpc>
                <a:spcPct val="90000"/>
              </a:lnSpc>
              <a:spcBef>
                <a:spcPts val="1000"/>
              </a:spcBef>
              <a:spcAft>
                <a:spcPts val="0"/>
              </a:spcAft>
              <a:buClr>
                <a:schemeClr val="dk1"/>
              </a:buClr>
              <a:buSzPts val="2000"/>
              <a:buNone/>
            </a:pPr>
            <a:r>
              <a:rPr lang="en-GB" sz="2000" i="1"/>
              <a:t>Please feel free to ask questions at the end of the presentation.</a:t>
            </a:r>
            <a:endParaRPr/>
          </a:p>
        </p:txBody>
      </p:sp>
      <p:pic>
        <p:nvPicPr>
          <p:cNvPr id="110" name="Google Shape;110;p2" descr="Graphical user interface, text, application, chat or text messag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5" y="5"/>
            <a:ext cx="4635575" cy="3539425"/>
          </a:xfrm>
          <a:prstGeom prst="rect">
            <a:avLst/>
          </a:prstGeom>
          <a:noFill/>
          <a:ln>
            <a:noFill/>
          </a:ln>
        </p:spPr>
      </p:pic>
      <p:cxnSp>
        <p:nvCxnSpPr>
          <p:cNvPr id="111" name="Google Shape;111;p2"/>
          <p:cNvCxnSpPr/>
          <p:nvPr/>
        </p:nvCxnSpPr>
        <p:spPr>
          <a:xfrm>
            <a:off x="5080934" y="2115117"/>
            <a:ext cx="6309360" cy="0"/>
          </a:xfrm>
          <a:prstGeom prst="straightConnector1">
            <a:avLst/>
          </a:prstGeom>
          <a:noFill/>
          <a:ln w="19050" cap="flat" cmpd="sng">
            <a:solidFill>
              <a:srgbClr val="DDE244"/>
            </a:solidFill>
            <a:prstDash val="solid"/>
            <a:miter lim="800000"/>
            <a:headEnd type="none" w="sm" len="sm"/>
            <a:tailEnd type="none" w="sm" len="sm"/>
          </a:ln>
        </p:spPr>
      </p:cxnSp>
      <p:sp>
        <p:nvSpPr>
          <p:cNvPr id="112" name="Google Shape;112;p2"/>
          <p:cNvSpPr txBox="1"/>
          <p:nvPr/>
        </p:nvSpPr>
        <p:spPr>
          <a:xfrm>
            <a:off x="2531075" y="4411200"/>
            <a:ext cx="8369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sp>
        <p:nvSpPr>
          <p:cNvPr id="117" name="Google Shape;117;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8" name="Google Shape;118;p3"/>
          <p:cNvSpPr txBox="1">
            <a:spLocks noGrp="1"/>
          </p:cNvSpPr>
          <p:nvPr>
            <p:ph type="title"/>
          </p:nvPr>
        </p:nvSpPr>
        <p:spPr>
          <a:xfrm>
            <a:off x="1252800" y="662401"/>
            <a:ext cx="5996100" cy="29934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94186"/>
              <a:buFont typeface="Calibri"/>
              <a:buNone/>
            </a:pPr>
            <a:r>
              <a:rPr lang="en-GB" sz="1911" b="1"/>
              <a:t>RWI Books -</a:t>
            </a:r>
            <a:endParaRPr sz="1911" b="1"/>
          </a:p>
          <a:p>
            <a:pPr marL="0" lvl="0" indent="0" algn="l" rtl="0">
              <a:lnSpc>
                <a:spcPct val="90000"/>
              </a:lnSpc>
              <a:spcBef>
                <a:spcPts val="0"/>
              </a:spcBef>
              <a:spcAft>
                <a:spcPts val="0"/>
              </a:spcAft>
              <a:buNone/>
            </a:pPr>
            <a:r>
              <a:rPr lang="en-GB" sz="1911"/>
              <a:t>RWI is split into colours and phases -</a:t>
            </a:r>
            <a:endParaRPr sz="1911"/>
          </a:p>
          <a:p>
            <a:pPr marL="457200" lvl="0" indent="-337819" algn="l" rtl="0">
              <a:lnSpc>
                <a:spcPct val="90000"/>
              </a:lnSpc>
              <a:spcBef>
                <a:spcPts val="0"/>
              </a:spcBef>
              <a:spcAft>
                <a:spcPts val="0"/>
              </a:spcAft>
              <a:buSzPct val="100000"/>
              <a:buFont typeface="Calibri"/>
              <a:buChar char="-"/>
            </a:pPr>
            <a:r>
              <a:rPr lang="en-GB" sz="1911"/>
              <a:t>Sound blending books</a:t>
            </a:r>
            <a:endParaRPr sz="1911"/>
          </a:p>
          <a:p>
            <a:pPr marL="457200" lvl="0" indent="-337819" algn="l" rtl="0">
              <a:lnSpc>
                <a:spcPct val="90000"/>
              </a:lnSpc>
              <a:spcBef>
                <a:spcPts val="0"/>
              </a:spcBef>
              <a:spcAft>
                <a:spcPts val="0"/>
              </a:spcAft>
              <a:buSzPct val="100000"/>
              <a:buFont typeface="Calibri"/>
              <a:buChar char="-"/>
            </a:pPr>
            <a:r>
              <a:rPr lang="en-GB" sz="1911"/>
              <a:t>Ditty sheets</a:t>
            </a:r>
            <a:endParaRPr sz="1911"/>
          </a:p>
          <a:p>
            <a:pPr marL="457200" lvl="0" indent="-337819" algn="l" rtl="0">
              <a:lnSpc>
                <a:spcPct val="90000"/>
              </a:lnSpc>
              <a:spcBef>
                <a:spcPts val="0"/>
              </a:spcBef>
              <a:spcAft>
                <a:spcPts val="0"/>
              </a:spcAft>
              <a:buSzPct val="100000"/>
              <a:buFont typeface="Calibri"/>
              <a:buChar char="-"/>
            </a:pPr>
            <a:r>
              <a:rPr lang="en-GB" sz="1911"/>
              <a:t>Red Ditty books</a:t>
            </a:r>
            <a:endParaRPr sz="1911"/>
          </a:p>
          <a:p>
            <a:pPr marL="457200" lvl="0" indent="-337819" algn="l" rtl="0">
              <a:lnSpc>
                <a:spcPct val="90000"/>
              </a:lnSpc>
              <a:spcBef>
                <a:spcPts val="0"/>
              </a:spcBef>
              <a:spcAft>
                <a:spcPts val="0"/>
              </a:spcAft>
              <a:buSzPct val="100000"/>
              <a:buChar char="-"/>
            </a:pPr>
            <a:r>
              <a:rPr lang="en-GB" sz="1911"/>
              <a:t>Green story books</a:t>
            </a:r>
            <a:endParaRPr sz="1911"/>
          </a:p>
          <a:p>
            <a:pPr marL="457200" lvl="0" indent="-337819" algn="l" rtl="0">
              <a:lnSpc>
                <a:spcPct val="90000"/>
              </a:lnSpc>
              <a:spcBef>
                <a:spcPts val="0"/>
              </a:spcBef>
              <a:spcAft>
                <a:spcPts val="0"/>
              </a:spcAft>
              <a:buSzPct val="100000"/>
              <a:buChar char="-"/>
            </a:pPr>
            <a:r>
              <a:rPr lang="en-GB" sz="1911"/>
              <a:t>Purple story books</a:t>
            </a:r>
            <a:endParaRPr sz="1911"/>
          </a:p>
          <a:p>
            <a:pPr marL="457200" lvl="0" indent="-337819" algn="l" rtl="0">
              <a:lnSpc>
                <a:spcPct val="90000"/>
              </a:lnSpc>
              <a:spcBef>
                <a:spcPts val="0"/>
              </a:spcBef>
              <a:spcAft>
                <a:spcPts val="0"/>
              </a:spcAft>
              <a:buSzPct val="100000"/>
              <a:buChar char="-"/>
            </a:pPr>
            <a:r>
              <a:rPr lang="en-GB" sz="1911"/>
              <a:t>Pink story books</a:t>
            </a:r>
            <a:endParaRPr sz="1911"/>
          </a:p>
          <a:p>
            <a:pPr marL="457200" lvl="0" indent="-337819" algn="l" rtl="0">
              <a:lnSpc>
                <a:spcPct val="90000"/>
              </a:lnSpc>
              <a:spcBef>
                <a:spcPts val="0"/>
              </a:spcBef>
              <a:spcAft>
                <a:spcPts val="0"/>
              </a:spcAft>
              <a:buSzPct val="100000"/>
              <a:buChar char="-"/>
            </a:pPr>
            <a:r>
              <a:rPr lang="en-GB" sz="1911"/>
              <a:t>Orange story books</a:t>
            </a:r>
            <a:endParaRPr sz="1911"/>
          </a:p>
          <a:p>
            <a:pPr marL="457200" lvl="0" indent="-337819" algn="l" rtl="0">
              <a:lnSpc>
                <a:spcPct val="90000"/>
              </a:lnSpc>
              <a:spcBef>
                <a:spcPts val="0"/>
              </a:spcBef>
              <a:spcAft>
                <a:spcPts val="0"/>
              </a:spcAft>
              <a:buSzPct val="100000"/>
              <a:buFont typeface="Calibri"/>
              <a:buChar char="-"/>
            </a:pPr>
            <a:r>
              <a:rPr lang="en-GB" sz="1911"/>
              <a:t>Yellow story books</a:t>
            </a:r>
            <a:endParaRPr sz="1911"/>
          </a:p>
          <a:p>
            <a:pPr marL="457200" lvl="0" indent="-337819" algn="l" rtl="0">
              <a:lnSpc>
                <a:spcPct val="90000"/>
              </a:lnSpc>
              <a:spcBef>
                <a:spcPts val="0"/>
              </a:spcBef>
              <a:spcAft>
                <a:spcPts val="0"/>
              </a:spcAft>
              <a:buSzPct val="100000"/>
              <a:buFont typeface="Calibri"/>
              <a:buChar char="-"/>
            </a:pPr>
            <a:r>
              <a:rPr lang="en-GB" sz="1911"/>
              <a:t>Blue story books</a:t>
            </a:r>
            <a:endParaRPr sz="1911"/>
          </a:p>
          <a:p>
            <a:pPr marL="457200" lvl="0" indent="-331470" algn="l" rtl="0">
              <a:lnSpc>
                <a:spcPct val="90000"/>
              </a:lnSpc>
              <a:spcBef>
                <a:spcPts val="0"/>
              </a:spcBef>
              <a:spcAft>
                <a:spcPts val="0"/>
              </a:spcAft>
              <a:buSzPct val="94186"/>
              <a:buFont typeface="Calibri"/>
              <a:buChar char="-"/>
            </a:pPr>
            <a:r>
              <a:rPr lang="en-GB" sz="1911"/>
              <a:t>Grey story books</a:t>
            </a:r>
            <a:br>
              <a:rPr lang="en-GB" sz="1800">
                <a:latin typeface="Calibri"/>
                <a:ea typeface="Calibri"/>
                <a:cs typeface="Calibri"/>
                <a:sym typeface="Calibri"/>
              </a:rPr>
            </a:br>
            <a:endParaRPr/>
          </a:p>
        </p:txBody>
      </p:sp>
      <p:grpSp>
        <p:nvGrpSpPr>
          <p:cNvPr id="119" name="Google Shape;119;p3"/>
          <p:cNvGrpSpPr/>
          <p:nvPr/>
        </p:nvGrpSpPr>
        <p:grpSpPr>
          <a:xfrm>
            <a:off x="0" y="0"/>
            <a:ext cx="885825" cy="6858000"/>
            <a:chOff x="0" y="0"/>
            <a:chExt cx="885825" cy="6858000"/>
          </a:xfrm>
        </p:grpSpPr>
        <p:sp>
          <p:nvSpPr>
            <p:cNvPr id="120" name="Google Shape;120;p3"/>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a:noFill/>
            </a:ln>
          </p:spPr>
        </p:sp>
        <p:sp>
          <p:nvSpPr>
            <p:cNvPr id="121" name="Google Shape;121;p3"/>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1F3864">
                <a:alpha val="24705"/>
              </a:srgbClr>
            </a:solidFill>
            <a:ln>
              <a:noFill/>
            </a:ln>
          </p:spPr>
        </p:sp>
      </p:grpSp>
      <p:sp>
        <p:nvSpPr>
          <p:cNvPr id="122" name="Google Shape;122;p3"/>
          <p:cNvSpPr txBox="1">
            <a:spLocks noGrp="1"/>
          </p:cNvSpPr>
          <p:nvPr>
            <p:ph type="body" idx="1"/>
          </p:nvPr>
        </p:nvSpPr>
        <p:spPr>
          <a:xfrm>
            <a:off x="4985800" y="3655800"/>
            <a:ext cx="6015900" cy="31239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SzPts val="1800"/>
              <a:buChar char="-"/>
            </a:pPr>
            <a:r>
              <a:rPr lang="en-GB" sz="1800"/>
              <a:t>Within each of these phases red upwards there are school reading books and home reading books. The school reading book is read each day within the group session that your child is in and at the end of that week it is then sent home alongside the corresponding home book. These correspond because they have the same phonic sounds in and red words. This consolidates learning.</a:t>
            </a:r>
            <a:endParaRPr sz="1800"/>
          </a:p>
          <a:p>
            <a:pPr marL="457200" lvl="0" indent="-342900" algn="l" rtl="0">
              <a:lnSpc>
                <a:spcPct val="90000"/>
              </a:lnSpc>
              <a:spcBef>
                <a:spcPts val="0"/>
              </a:spcBef>
              <a:spcAft>
                <a:spcPts val="0"/>
              </a:spcAft>
              <a:buSzPts val="1800"/>
              <a:buChar char="-"/>
            </a:pPr>
            <a:r>
              <a:rPr lang="en-GB" sz="1800"/>
              <a:t>Sound blending books are sent home with sounds to practise as they are learnt and again changed weekly.</a:t>
            </a:r>
            <a:endParaRPr sz="1800"/>
          </a:p>
          <a:p>
            <a:pPr marL="457200" lvl="0" indent="-342900" algn="l" rtl="0">
              <a:lnSpc>
                <a:spcPct val="90000"/>
              </a:lnSpc>
              <a:spcBef>
                <a:spcPts val="0"/>
              </a:spcBef>
              <a:spcAft>
                <a:spcPts val="0"/>
              </a:spcAft>
              <a:buSzPts val="1800"/>
              <a:buChar char="-"/>
            </a:pPr>
            <a:r>
              <a:rPr lang="en-GB" sz="1800"/>
              <a:t>Ditty sheets are also sent home weekly alongside the corresponding home ditty.</a:t>
            </a:r>
            <a:endParaRPr sz="1800"/>
          </a:p>
        </p:txBody>
      </p:sp>
      <p:pic>
        <p:nvPicPr>
          <p:cNvPr id="123" name="Google Shape;123;p3" descr="Graphical user interface, text, application, chat or text messag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33425" y="662803"/>
            <a:ext cx="3914175" cy="2803976"/>
          </a:xfrm>
          <a:prstGeom prst="rect">
            <a:avLst/>
          </a:prstGeom>
          <a:noFill/>
          <a:ln>
            <a:noFill/>
          </a:ln>
        </p:spPr>
      </p:pic>
      <p:pic>
        <p:nvPicPr>
          <p:cNvPr id="124" name="Google Shape;124;p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742625" y="1054850"/>
            <a:ext cx="2719150" cy="1903400"/>
          </a:xfrm>
          <a:prstGeom prst="rect">
            <a:avLst/>
          </a:prstGeom>
          <a:noFill/>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29" name="Google Shape;129;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4"/>
          <p:cNvSpPr txBox="1">
            <a:spLocks noGrp="1"/>
          </p:cNvSpPr>
          <p:nvPr>
            <p:ph type="title"/>
          </p:nvPr>
        </p:nvSpPr>
        <p:spPr>
          <a:xfrm>
            <a:off x="1092625" y="284775"/>
            <a:ext cx="6465600" cy="58263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89011"/>
              <a:buFont typeface="Calibri"/>
              <a:buNone/>
            </a:pPr>
            <a:r>
              <a:rPr lang="en-GB" sz="2022" b="1"/>
              <a:t>Progression of RWI -</a:t>
            </a:r>
            <a:endParaRPr sz="2022" b="1"/>
          </a:p>
          <a:p>
            <a:pPr marL="0" lvl="0" indent="0" algn="l" rtl="0">
              <a:lnSpc>
                <a:spcPct val="90000"/>
              </a:lnSpc>
              <a:spcBef>
                <a:spcPts val="0"/>
              </a:spcBef>
              <a:spcAft>
                <a:spcPts val="0"/>
              </a:spcAft>
              <a:buClr>
                <a:schemeClr val="dk1"/>
              </a:buClr>
              <a:buSzPct val="89011"/>
              <a:buFont typeface="Calibri"/>
              <a:buNone/>
            </a:pPr>
            <a:endParaRPr sz="2022"/>
          </a:p>
          <a:p>
            <a:pPr marL="457200" lvl="0" indent="-344169" algn="l" rtl="0">
              <a:lnSpc>
                <a:spcPct val="90000"/>
              </a:lnSpc>
              <a:spcBef>
                <a:spcPts val="0"/>
              </a:spcBef>
              <a:spcAft>
                <a:spcPts val="0"/>
              </a:spcAft>
              <a:buSzPct val="100000"/>
              <a:buChar char="-"/>
            </a:pPr>
            <a:r>
              <a:rPr lang="en-GB" sz="2022"/>
              <a:t>In Nursery we begin early synthetic phonics activities which develops phonological awareness.</a:t>
            </a:r>
            <a:endParaRPr sz="2022"/>
          </a:p>
          <a:p>
            <a:pPr marL="457200" lvl="0" indent="-344169" algn="l" rtl="0">
              <a:lnSpc>
                <a:spcPct val="90000"/>
              </a:lnSpc>
              <a:spcBef>
                <a:spcPts val="0"/>
              </a:spcBef>
              <a:spcAft>
                <a:spcPts val="0"/>
              </a:spcAft>
              <a:buSzPct val="100000"/>
              <a:buChar char="-"/>
            </a:pPr>
            <a:r>
              <a:rPr lang="en-GB" sz="2022"/>
              <a:t>In Reception we begin daily RWI sessions in which we learn three new sounds every week. We cover set 1 and set 2 sounds. Once all sounds are taught we consolidate to ensure children are secure.</a:t>
            </a:r>
            <a:endParaRPr sz="2022"/>
          </a:p>
          <a:p>
            <a:pPr marL="457200" lvl="0" indent="-344169" algn="l" rtl="0">
              <a:lnSpc>
                <a:spcPct val="90000"/>
              </a:lnSpc>
              <a:spcBef>
                <a:spcPts val="0"/>
              </a:spcBef>
              <a:spcAft>
                <a:spcPts val="0"/>
              </a:spcAft>
              <a:buSzPct val="100000"/>
              <a:buChar char="-"/>
            </a:pPr>
            <a:r>
              <a:rPr lang="en-GB" sz="2022"/>
              <a:t>In Year 1 and 2 we continue with daily RWI sessions, these children recap set 1 and set 2 sounds and also learn new set 3 sounds, which are all the variations of the sounds we have learned already. This is until the child is ‘off’ RWI and then they change to do English lessons.</a:t>
            </a:r>
            <a:endParaRPr sz="2022"/>
          </a:p>
          <a:p>
            <a:pPr marL="457200" lvl="0" indent="-344169" algn="l" rtl="0">
              <a:lnSpc>
                <a:spcPct val="90000"/>
              </a:lnSpc>
              <a:spcBef>
                <a:spcPts val="0"/>
              </a:spcBef>
              <a:spcAft>
                <a:spcPts val="0"/>
              </a:spcAft>
              <a:buSzPct val="100000"/>
              <a:buChar char="-"/>
            </a:pPr>
            <a:r>
              <a:rPr lang="en-GB" sz="2022"/>
              <a:t>If children are still in need of RWI after Year 2 then they receive daily intervention as they must have a daily English lesson.</a:t>
            </a:r>
            <a:endParaRPr sz="2022"/>
          </a:p>
          <a:p>
            <a:pPr marL="457200" lvl="0" indent="-344169" algn="l" rtl="0">
              <a:lnSpc>
                <a:spcPct val="90000"/>
              </a:lnSpc>
              <a:spcBef>
                <a:spcPts val="0"/>
              </a:spcBef>
              <a:spcAft>
                <a:spcPts val="0"/>
              </a:spcAft>
              <a:buSzPct val="100000"/>
              <a:buChar char="-"/>
            </a:pPr>
            <a:r>
              <a:rPr lang="en-GB" sz="2022"/>
              <a:t>In June in Year 1 - all children are expected to complete the Year 1 phonics screening check. The aim is to check that a child is making progress in phonics. They are expected to read a mixture of real words and ‘nonsense’ words.</a:t>
            </a:r>
            <a:endParaRPr sz="2022"/>
          </a:p>
          <a:p>
            <a:pPr marL="0" lvl="0" indent="0" algn="l" rtl="0">
              <a:lnSpc>
                <a:spcPct val="90000"/>
              </a:lnSpc>
              <a:spcBef>
                <a:spcPts val="0"/>
              </a:spcBef>
              <a:spcAft>
                <a:spcPts val="0"/>
              </a:spcAft>
              <a:buNone/>
            </a:pPr>
            <a:endParaRPr sz="2022"/>
          </a:p>
          <a:p>
            <a:pPr marL="0" lvl="0" indent="0" algn="l" rtl="0">
              <a:lnSpc>
                <a:spcPct val="90000"/>
              </a:lnSpc>
              <a:spcBef>
                <a:spcPts val="0"/>
              </a:spcBef>
              <a:spcAft>
                <a:spcPts val="0"/>
              </a:spcAft>
              <a:buNone/>
            </a:pPr>
            <a:r>
              <a:rPr lang="en-GB" sz="2022"/>
              <a:t>Please see progression grid attached separately and or printed out if you are at the session.</a:t>
            </a:r>
            <a:endParaRPr sz="2022"/>
          </a:p>
          <a:p>
            <a:pPr marL="0" lvl="0" indent="0" algn="l" rtl="0">
              <a:lnSpc>
                <a:spcPct val="90000"/>
              </a:lnSpc>
              <a:spcBef>
                <a:spcPts val="0"/>
              </a:spcBef>
              <a:spcAft>
                <a:spcPts val="0"/>
              </a:spcAft>
              <a:buNone/>
            </a:pPr>
            <a:endParaRPr sz="1800"/>
          </a:p>
        </p:txBody>
      </p:sp>
      <p:grpSp>
        <p:nvGrpSpPr>
          <p:cNvPr id="131" name="Google Shape;131;p4"/>
          <p:cNvGrpSpPr/>
          <p:nvPr/>
        </p:nvGrpSpPr>
        <p:grpSpPr>
          <a:xfrm>
            <a:off x="0" y="0"/>
            <a:ext cx="885825" cy="6858000"/>
            <a:chOff x="0" y="0"/>
            <a:chExt cx="885825" cy="6858000"/>
          </a:xfrm>
        </p:grpSpPr>
        <p:sp>
          <p:nvSpPr>
            <p:cNvPr id="132" name="Google Shape;132;p4"/>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a:noFill/>
            </a:ln>
          </p:spPr>
        </p:sp>
        <p:sp>
          <p:nvSpPr>
            <p:cNvPr id="133" name="Google Shape;133;p4"/>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1F3864">
                <a:alpha val="24705"/>
              </a:srgbClr>
            </a:solidFill>
            <a:ln>
              <a:noFill/>
            </a:ln>
          </p:spPr>
        </p:sp>
      </p:grpSp>
      <p:pic>
        <p:nvPicPr>
          <p:cNvPr id="134" name="Google Shape;134;p4" descr="Graphical user interface, text, application, chat or text messag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33425" y="662803"/>
            <a:ext cx="3914175" cy="2789451"/>
          </a:xfrm>
          <a:prstGeom prst="rect">
            <a:avLst/>
          </a:prstGeom>
          <a:noFill/>
          <a:ln>
            <a:noFill/>
          </a:ln>
        </p:spPr>
      </p:pic>
      <p:sp>
        <p:nvSpPr>
          <p:cNvPr id="135" name="Google Shape;135;p4"/>
          <p:cNvSpPr txBox="1">
            <a:spLocks noGrp="1"/>
          </p:cNvSpPr>
          <p:nvPr>
            <p:ph type="body" idx="1"/>
          </p:nvPr>
        </p:nvSpPr>
        <p:spPr>
          <a:xfrm rot="10800000" flipH="1">
            <a:off x="1251678" y="6176962"/>
            <a:ext cx="10102122" cy="205549"/>
          </a:xfrm>
          <a:prstGeom prst="rect">
            <a:avLst/>
          </a:prstGeom>
          <a:noFill/>
          <a:ln>
            <a:noFill/>
          </a:ln>
        </p:spPr>
        <p:txBody>
          <a:bodyPr spcFirstLastPara="1" wrap="square" lIns="91425" tIns="45700" rIns="91425" bIns="45700" anchor="t" anchorCtr="0">
            <a:normAutofit fontScale="32500" lnSpcReduction="20000"/>
          </a:bodyPr>
          <a:lstStyle/>
          <a:p>
            <a:pPr marL="0" lvl="0" indent="0" algn="l" rtl="0">
              <a:lnSpc>
                <a:spcPct val="90000"/>
              </a:lnSpc>
              <a:spcBef>
                <a:spcPts val="0"/>
              </a:spcBef>
              <a:spcAft>
                <a:spcPts val="0"/>
              </a:spcAft>
              <a:buClr>
                <a:schemeClr val="dk1"/>
              </a:buClr>
              <a:buSzPct val="100000"/>
              <a:buNone/>
            </a:pPr>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Google Shape;140;p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1" name="Google Shape;141;p6"/>
          <p:cNvSpPr txBox="1">
            <a:spLocks noGrp="1"/>
          </p:cNvSpPr>
          <p:nvPr>
            <p:ph type="title"/>
          </p:nvPr>
        </p:nvSpPr>
        <p:spPr>
          <a:xfrm>
            <a:off x="1252800" y="662398"/>
            <a:ext cx="6014775" cy="462283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Font typeface="Calibri"/>
              <a:buNone/>
            </a:pPr>
            <a:br>
              <a:rPr lang="en-GB" sz="1800">
                <a:latin typeface="Calibri"/>
                <a:ea typeface="Calibri"/>
                <a:cs typeface="Calibri"/>
                <a:sym typeface="Calibri"/>
              </a:rPr>
            </a:br>
            <a:endParaRPr sz="1800"/>
          </a:p>
        </p:txBody>
      </p:sp>
      <p:grpSp>
        <p:nvGrpSpPr>
          <p:cNvPr id="142" name="Google Shape;142;p6"/>
          <p:cNvGrpSpPr/>
          <p:nvPr/>
        </p:nvGrpSpPr>
        <p:grpSpPr>
          <a:xfrm>
            <a:off x="0" y="0"/>
            <a:ext cx="885825" cy="6858000"/>
            <a:chOff x="0" y="0"/>
            <a:chExt cx="885825" cy="6858000"/>
          </a:xfrm>
        </p:grpSpPr>
        <p:sp>
          <p:nvSpPr>
            <p:cNvPr id="143" name="Google Shape;143;p6"/>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a:noFill/>
            </a:ln>
          </p:spPr>
        </p:sp>
        <p:sp>
          <p:nvSpPr>
            <p:cNvPr id="144" name="Google Shape;144;p6"/>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1F3864">
                <a:alpha val="24705"/>
              </a:srgbClr>
            </a:solidFill>
            <a:ln>
              <a:noFill/>
            </a:ln>
          </p:spPr>
        </p:sp>
      </p:grpSp>
      <p:pic>
        <p:nvPicPr>
          <p:cNvPr id="145" name="Google Shape;145;p6" descr="Graphical user interface, text, application, chat or text messag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34400" y="662800"/>
            <a:ext cx="3713200" cy="2818501"/>
          </a:xfrm>
          <a:prstGeom prst="rect">
            <a:avLst/>
          </a:prstGeom>
          <a:noFill/>
          <a:ln>
            <a:noFill/>
          </a:ln>
        </p:spPr>
      </p:pic>
      <p:sp>
        <p:nvSpPr>
          <p:cNvPr id="146" name="Google Shape;146;p6"/>
          <p:cNvSpPr txBox="1"/>
          <p:nvPr/>
        </p:nvSpPr>
        <p:spPr>
          <a:xfrm>
            <a:off x="1061313" y="197500"/>
            <a:ext cx="6597600" cy="680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Calibri"/>
                <a:ea typeface="Calibri"/>
                <a:cs typeface="Calibri"/>
                <a:sym typeface="Calibri"/>
              </a:rPr>
              <a:t>Phonics terminology -</a:t>
            </a:r>
            <a:endParaRPr sz="2000" b="1">
              <a:solidFill>
                <a:schemeClr val="dk1"/>
              </a:solidFill>
              <a:latin typeface="Calibri"/>
              <a:ea typeface="Calibri"/>
              <a:cs typeface="Calibri"/>
              <a:sym typeface="Calibri"/>
            </a:endParaRPr>
          </a:p>
          <a:p>
            <a:pPr marL="457200" marR="0" lvl="0" indent="-355600" algn="l" rtl="0">
              <a:spcBef>
                <a:spcPts val="0"/>
              </a:spcBef>
              <a:spcAft>
                <a:spcPts val="0"/>
              </a:spcAft>
              <a:buClr>
                <a:schemeClr val="dk1"/>
              </a:buClr>
              <a:buSzPts val="2000"/>
              <a:buFont typeface="Calibri"/>
              <a:buChar char="-"/>
            </a:pPr>
            <a:r>
              <a:rPr lang="en-GB" sz="2000" b="1">
                <a:solidFill>
                  <a:schemeClr val="dk1"/>
                </a:solidFill>
                <a:latin typeface="Calibri"/>
                <a:ea typeface="Calibri"/>
                <a:cs typeface="Calibri"/>
                <a:sym typeface="Calibri"/>
              </a:rPr>
              <a:t>Phoneme - </a:t>
            </a:r>
            <a:r>
              <a:rPr lang="en-GB" sz="2000">
                <a:solidFill>
                  <a:schemeClr val="dk1"/>
                </a:solidFill>
                <a:latin typeface="Calibri"/>
                <a:ea typeface="Calibri"/>
                <a:cs typeface="Calibri"/>
                <a:sym typeface="Calibri"/>
              </a:rPr>
              <a:t>is the smallest unit of sound in a word - such as ‘cat’ has three phonemes - c/a/t</a:t>
            </a:r>
            <a:endParaRPr sz="2000">
              <a:solidFill>
                <a:schemeClr val="dk1"/>
              </a:solidFill>
              <a:latin typeface="Calibri"/>
              <a:ea typeface="Calibri"/>
              <a:cs typeface="Calibri"/>
              <a:sym typeface="Calibri"/>
            </a:endParaRPr>
          </a:p>
          <a:p>
            <a:pPr marL="457200" marR="0" lvl="0" indent="-355600" algn="l" rtl="0">
              <a:spcBef>
                <a:spcPts val="0"/>
              </a:spcBef>
              <a:spcAft>
                <a:spcPts val="0"/>
              </a:spcAft>
              <a:buClr>
                <a:schemeClr val="dk1"/>
              </a:buClr>
              <a:buSzPts val="2000"/>
              <a:buFont typeface="Calibri"/>
              <a:buChar char="-"/>
            </a:pPr>
            <a:r>
              <a:rPr lang="en-GB" sz="2000" b="1">
                <a:solidFill>
                  <a:schemeClr val="dk1"/>
                </a:solidFill>
                <a:latin typeface="Calibri"/>
                <a:ea typeface="Calibri"/>
                <a:cs typeface="Calibri"/>
                <a:sym typeface="Calibri"/>
              </a:rPr>
              <a:t>Grapheme - </a:t>
            </a:r>
            <a:r>
              <a:rPr lang="en-GB" sz="2000">
                <a:solidFill>
                  <a:schemeClr val="dk1"/>
                </a:solidFill>
                <a:latin typeface="Calibri"/>
                <a:ea typeface="Calibri"/>
                <a:cs typeface="Calibri"/>
                <a:sym typeface="Calibri"/>
              </a:rPr>
              <a:t>is the way we write a phoneme - such as ‘rain’ has three phonemes - r/ai/n</a:t>
            </a:r>
            <a:endParaRPr sz="2000">
              <a:solidFill>
                <a:schemeClr val="dk1"/>
              </a:solidFill>
              <a:latin typeface="Calibri"/>
              <a:ea typeface="Calibri"/>
              <a:cs typeface="Calibri"/>
              <a:sym typeface="Calibri"/>
            </a:endParaRPr>
          </a:p>
          <a:p>
            <a:pPr marL="457200" marR="0" lvl="0" indent="0" algn="l" rtl="0">
              <a:spcBef>
                <a:spcPts val="0"/>
              </a:spcBef>
              <a:spcAft>
                <a:spcPts val="0"/>
              </a:spcAft>
              <a:buNone/>
            </a:pPr>
            <a:r>
              <a:rPr lang="en-GB" sz="2000">
                <a:solidFill>
                  <a:schemeClr val="dk1"/>
                </a:solidFill>
                <a:latin typeface="Calibri"/>
                <a:ea typeface="Calibri"/>
                <a:cs typeface="Calibri"/>
                <a:sym typeface="Calibri"/>
              </a:rPr>
              <a:t>ai can be written in various ways - r</a:t>
            </a:r>
            <a:r>
              <a:rPr lang="en-GB" sz="2000">
                <a:solidFill>
                  <a:srgbClr val="FF9900"/>
                </a:solidFill>
                <a:latin typeface="Calibri"/>
                <a:ea typeface="Calibri"/>
                <a:cs typeface="Calibri"/>
                <a:sym typeface="Calibri"/>
              </a:rPr>
              <a:t>ai</a:t>
            </a:r>
            <a:r>
              <a:rPr lang="en-GB" sz="2000">
                <a:solidFill>
                  <a:schemeClr val="dk1"/>
                </a:solidFill>
                <a:latin typeface="Calibri"/>
                <a:ea typeface="Calibri"/>
                <a:cs typeface="Calibri"/>
                <a:sym typeface="Calibri"/>
              </a:rPr>
              <a:t>n, M</a:t>
            </a:r>
            <a:r>
              <a:rPr lang="en-GB" sz="2000">
                <a:solidFill>
                  <a:schemeClr val="accent4"/>
                </a:solidFill>
                <a:latin typeface="Calibri"/>
                <a:ea typeface="Calibri"/>
                <a:cs typeface="Calibri"/>
                <a:sym typeface="Calibri"/>
              </a:rPr>
              <a:t>ay</a:t>
            </a:r>
            <a:r>
              <a:rPr lang="en-GB" sz="2000">
                <a:solidFill>
                  <a:schemeClr val="dk1"/>
                </a:solidFill>
                <a:latin typeface="Calibri"/>
                <a:ea typeface="Calibri"/>
                <a:cs typeface="Calibri"/>
                <a:sym typeface="Calibri"/>
              </a:rPr>
              <a:t>, str</a:t>
            </a:r>
            <a:r>
              <a:rPr lang="en-GB" sz="2000">
                <a:solidFill>
                  <a:schemeClr val="accent4"/>
                </a:solidFill>
                <a:latin typeface="Calibri"/>
                <a:ea typeface="Calibri"/>
                <a:cs typeface="Calibri"/>
                <a:sym typeface="Calibri"/>
              </a:rPr>
              <a:t>aigh</a:t>
            </a:r>
            <a:r>
              <a:rPr lang="en-GB" sz="2000">
                <a:solidFill>
                  <a:schemeClr val="dk1"/>
                </a:solidFill>
                <a:latin typeface="Calibri"/>
                <a:ea typeface="Calibri"/>
                <a:cs typeface="Calibri"/>
                <a:sym typeface="Calibri"/>
              </a:rPr>
              <a:t>t, m</a:t>
            </a:r>
            <a:r>
              <a:rPr lang="en-GB" sz="2000">
                <a:solidFill>
                  <a:schemeClr val="accent4"/>
                </a:solidFill>
                <a:latin typeface="Calibri"/>
                <a:ea typeface="Calibri"/>
                <a:cs typeface="Calibri"/>
                <a:sym typeface="Calibri"/>
              </a:rPr>
              <a:t>a</a:t>
            </a:r>
            <a:r>
              <a:rPr lang="en-GB" sz="2000">
                <a:solidFill>
                  <a:schemeClr val="dk1"/>
                </a:solidFill>
                <a:latin typeface="Calibri"/>
                <a:ea typeface="Calibri"/>
                <a:cs typeface="Calibri"/>
                <a:sym typeface="Calibri"/>
              </a:rPr>
              <a:t>k</a:t>
            </a:r>
            <a:r>
              <a:rPr lang="en-GB" sz="2000">
                <a:solidFill>
                  <a:schemeClr val="accent4"/>
                </a:solidFill>
                <a:latin typeface="Calibri"/>
                <a:ea typeface="Calibri"/>
                <a:cs typeface="Calibri"/>
                <a:sym typeface="Calibri"/>
              </a:rPr>
              <a:t>e</a:t>
            </a:r>
            <a:r>
              <a:rPr lang="en-GB" sz="2000">
                <a:solidFill>
                  <a:schemeClr val="dk1"/>
                </a:solidFill>
                <a:latin typeface="Calibri"/>
                <a:ea typeface="Calibri"/>
                <a:cs typeface="Calibri"/>
                <a:sym typeface="Calibri"/>
              </a:rPr>
              <a:t>, w</a:t>
            </a:r>
            <a:r>
              <a:rPr lang="en-GB" sz="2000">
                <a:solidFill>
                  <a:schemeClr val="accent4"/>
                </a:solidFill>
                <a:latin typeface="Calibri"/>
                <a:ea typeface="Calibri"/>
                <a:cs typeface="Calibri"/>
                <a:sym typeface="Calibri"/>
              </a:rPr>
              <a:t>eigh</a:t>
            </a:r>
            <a:endParaRPr sz="2000">
              <a:solidFill>
                <a:schemeClr val="accent4"/>
              </a:solidFill>
              <a:latin typeface="Calibri"/>
              <a:ea typeface="Calibri"/>
              <a:cs typeface="Calibri"/>
              <a:sym typeface="Calibri"/>
            </a:endParaRPr>
          </a:p>
          <a:p>
            <a:pPr marL="457200" marR="0" lvl="0" indent="-355600" algn="l" rtl="0">
              <a:spcBef>
                <a:spcPts val="0"/>
              </a:spcBef>
              <a:spcAft>
                <a:spcPts val="0"/>
              </a:spcAft>
              <a:buClr>
                <a:schemeClr val="dk1"/>
              </a:buClr>
              <a:buSzPts val="2000"/>
              <a:buFont typeface="Calibri"/>
              <a:buChar char="-"/>
            </a:pPr>
            <a:r>
              <a:rPr lang="en-GB" sz="2000" b="1">
                <a:solidFill>
                  <a:schemeClr val="dk1"/>
                </a:solidFill>
                <a:latin typeface="Calibri"/>
                <a:ea typeface="Calibri"/>
                <a:cs typeface="Calibri"/>
                <a:sym typeface="Calibri"/>
              </a:rPr>
              <a:t>Digraph - </a:t>
            </a:r>
            <a:r>
              <a:rPr lang="en-GB" sz="2000">
                <a:solidFill>
                  <a:schemeClr val="dk1"/>
                </a:solidFill>
                <a:latin typeface="Calibri"/>
                <a:ea typeface="Calibri"/>
                <a:cs typeface="Calibri"/>
                <a:sym typeface="Calibri"/>
              </a:rPr>
              <a:t>two letters make one sound such as - sh,th,ng,ay etc in RWI we also call these ‘special friends’</a:t>
            </a:r>
            <a:endParaRPr sz="2000">
              <a:solidFill>
                <a:schemeClr val="dk1"/>
              </a:solidFill>
              <a:latin typeface="Calibri"/>
              <a:ea typeface="Calibri"/>
              <a:cs typeface="Calibri"/>
              <a:sym typeface="Calibri"/>
            </a:endParaRPr>
          </a:p>
          <a:p>
            <a:pPr marL="457200" marR="0" lvl="0" indent="-355600" algn="l" rtl="0">
              <a:spcBef>
                <a:spcPts val="0"/>
              </a:spcBef>
              <a:spcAft>
                <a:spcPts val="0"/>
              </a:spcAft>
              <a:buClr>
                <a:schemeClr val="dk1"/>
              </a:buClr>
              <a:buSzPts val="2000"/>
              <a:buFont typeface="Calibri"/>
              <a:buChar char="-"/>
            </a:pPr>
            <a:r>
              <a:rPr lang="en-GB" sz="2000" b="1">
                <a:solidFill>
                  <a:schemeClr val="dk1"/>
                </a:solidFill>
                <a:latin typeface="Calibri"/>
                <a:ea typeface="Calibri"/>
                <a:cs typeface="Calibri"/>
                <a:sym typeface="Calibri"/>
              </a:rPr>
              <a:t>Trigraph -</a:t>
            </a:r>
            <a:r>
              <a:rPr lang="en-GB" sz="2000">
                <a:solidFill>
                  <a:schemeClr val="dk1"/>
                </a:solidFill>
                <a:latin typeface="Calibri"/>
                <a:ea typeface="Calibri"/>
                <a:cs typeface="Calibri"/>
                <a:sym typeface="Calibri"/>
              </a:rPr>
              <a:t> three letters make one sound such as - air, igh</a:t>
            </a:r>
            <a:endParaRPr sz="2000">
              <a:solidFill>
                <a:schemeClr val="dk1"/>
              </a:solidFill>
              <a:latin typeface="Calibri"/>
              <a:ea typeface="Calibri"/>
              <a:cs typeface="Calibri"/>
              <a:sym typeface="Calibri"/>
            </a:endParaRPr>
          </a:p>
          <a:p>
            <a:pPr marL="457200" marR="0" lvl="0" indent="-355600" algn="l" rtl="0">
              <a:spcBef>
                <a:spcPts val="0"/>
              </a:spcBef>
              <a:spcAft>
                <a:spcPts val="0"/>
              </a:spcAft>
              <a:buClr>
                <a:schemeClr val="dk1"/>
              </a:buClr>
              <a:buSzPts val="2000"/>
              <a:buFont typeface="Calibri"/>
              <a:buChar char="-"/>
            </a:pPr>
            <a:r>
              <a:rPr lang="en-GB" sz="2000" b="1">
                <a:solidFill>
                  <a:schemeClr val="dk1"/>
                </a:solidFill>
                <a:latin typeface="Calibri"/>
                <a:ea typeface="Calibri"/>
                <a:cs typeface="Calibri"/>
                <a:sym typeface="Calibri"/>
              </a:rPr>
              <a:t>Split digraph - </a:t>
            </a:r>
            <a:r>
              <a:rPr lang="en-GB" sz="2000">
                <a:solidFill>
                  <a:schemeClr val="dk1"/>
                </a:solidFill>
                <a:latin typeface="Calibri"/>
                <a:ea typeface="Calibri"/>
                <a:cs typeface="Calibri"/>
                <a:sym typeface="Calibri"/>
              </a:rPr>
              <a:t>where the sounds are split with a consonant e.g. r</a:t>
            </a:r>
            <a:r>
              <a:rPr lang="en-GB" sz="2000">
                <a:solidFill>
                  <a:schemeClr val="accent4"/>
                </a:solidFill>
                <a:latin typeface="Calibri"/>
                <a:ea typeface="Calibri"/>
                <a:cs typeface="Calibri"/>
                <a:sym typeface="Calibri"/>
              </a:rPr>
              <a:t>a</a:t>
            </a:r>
            <a:r>
              <a:rPr lang="en-GB" sz="2000">
                <a:solidFill>
                  <a:schemeClr val="dk1"/>
                </a:solidFill>
                <a:latin typeface="Calibri"/>
                <a:ea typeface="Calibri"/>
                <a:cs typeface="Calibri"/>
                <a:sym typeface="Calibri"/>
              </a:rPr>
              <a:t>k</a:t>
            </a:r>
            <a:r>
              <a:rPr lang="en-GB" sz="2000">
                <a:solidFill>
                  <a:schemeClr val="accent4"/>
                </a:solidFill>
                <a:latin typeface="Calibri"/>
                <a:ea typeface="Calibri"/>
                <a:cs typeface="Calibri"/>
                <a:sym typeface="Calibri"/>
              </a:rPr>
              <a:t>e</a:t>
            </a:r>
            <a:r>
              <a:rPr lang="en-GB" sz="2000">
                <a:solidFill>
                  <a:schemeClr val="dk1"/>
                </a:solidFill>
                <a:latin typeface="Calibri"/>
                <a:ea typeface="Calibri"/>
                <a:cs typeface="Calibri"/>
                <a:sym typeface="Calibri"/>
              </a:rPr>
              <a:t>, th</a:t>
            </a:r>
            <a:r>
              <a:rPr lang="en-GB" sz="2000">
                <a:solidFill>
                  <a:schemeClr val="accent4"/>
                </a:solidFill>
                <a:latin typeface="Calibri"/>
                <a:ea typeface="Calibri"/>
                <a:cs typeface="Calibri"/>
                <a:sym typeface="Calibri"/>
              </a:rPr>
              <a:t>e</a:t>
            </a:r>
            <a:r>
              <a:rPr lang="en-GB" sz="2000">
                <a:solidFill>
                  <a:schemeClr val="dk1"/>
                </a:solidFill>
                <a:latin typeface="Calibri"/>
                <a:ea typeface="Calibri"/>
                <a:cs typeface="Calibri"/>
                <a:sym typeface="Calibri"/>
              </a:rPr>
              <a:t>s</a:t>
            </a:r>
            <a:r>
              <a:rPr lang="en-GB" sz="2000">
                <a:solidFill>
                  <a:schemeClr val="accent4"/>
                </a:solidFill>
                <a:latin typeface="Calibri"/>
                <a:ea typeface="Calibri"/>
                <a:cs typeface="Calibri"/>
                <a:sym typeface="Calibri"/>
              </a:rPr>
              <a:t>e</a:t>
            </a:r>
            <a:r>
              <a:rPr lang="en-GB" sz="2000">
                <a:solidFill>
                  <a:schemeClr val="dk1"/>
                </a:solidFill>
                <a:latin typeface="Calibri"/>
                <a:ea typeface="Calibri"/>
                <a:cs typeface="Calibri"/>
                <a:sym typeface="Calibri"/>
              </a:rPr>
              <a:t>, m</a:t>
            </a:r>
            <a:r>
              <a:rPr lang="en-GB" sz="2000">
                <a:solidFill>
                  <a:schemeClr val="accent4"/>
                </a:solidFill>
                <a:latin typeface="Calibri"/>
                <a:ea typeface="Calibri"/>
                <a:cs typeface="Calibri"/>
                <a:sym typeface="Calibri"/>
              </a:rPr>
              <a:t>i</a:t>
            </a:r>
            <a:r>
              <a:rPr lang="en-GB" sz="2000">
                <a:solidFill>
                  <a:schemeClr val="dk1"/>
                </a:solidFill>
                <a:latin typeface="Calibri"/>
                <a:ea typeface="Calibri"/>
                <a:cs typeface="Calibri"/>
                <a:sym typeface="Calibri"/>
              </a:rPr>
              <a:t>n</a:t>
            </a:r>
            <a:r>
              <a:rPr lang="en-GB" sz="2000">
                <a:solidFill>
                  <a:schemeClr val="accent4"/>
                </a:solidFill>
                <a:latin typeface="Calibri"/>
                <a:ea typeface="Calibri"/>
                <a:cs typeface="Calibri"/>
                <a:sym typeface="Calibri"/>
              </a:rPr>
              <a:t>e</a:t>
            </a:r>
            <a:r>
              <a:rPr lang="en-GB" sz="2000">
                <a:solidFill>
                  <a:schemeClr val="dk1"/>
                </a:solidFill>
                <a:latin typeface="Calibri"/>
                <a:ea typeface="Calibri"/>
                <a:cs typeface="Calibri"/>
                <a:sym typeface="Calibri"/>
              </a:rPr>
              <a:t>, t</a:t>
            </a:r>
            <a:r>
              <a:rPr lang="en-GB" sz="2000">
                <a:solidFill>
                  <a:schemeClr val="accent4"/>
                </a:solidFill>
                <a:latin typeface="Calibri"/>
                <a:ea typeface="Calibri"/>
                <a:cs typeface="Calibri"/>
                <a:sym typeface="Calibri"/>
              </a:rPr>
              <a:t>u</a:t>
            </a:r>
            <a:r>
              <a:rPr lang="en-GB" sz="2000">
                <a:solidFill>
                  <a:schemeClr val="dk1"/>
                </a:solidFill>
                <a:latin typeface="Calibri"/>
                <a:ea typeface="Calibri"/>
                <a:cs typeface="Calibri"/>
                <a:sym typeface="Calibri"/>
              </a:rPr>
              <a:t>n</a:t>
            </a:r>
            <a:r>
              <a:rPr lang="en-GB" sz="2000">
                <a:solidFill>
                  <a:schemeClr val="accent4"/>
                </a:solidFill>
                <a:latin typeface="Calibri"/>
                <a:ea typeface="Calibri"/>
                <a:cs typeface="Calibri"/>
                <a:sym typeface="Calibri"/>
              </a:rPr>
              <a:t>e</a:t>
            </a:r>
            <a:endParaRPr sz="2000">
              <a:solidFill>
                <a:schemeClr val="accent4"/>
              </a:solidFill>
              <a:latin typeface="Calibri"/>
              <a:ea typeface="Calibri"/>
              <a:cs typeface="Calibri"/>
              <a:sym typeface="Calibri"/>
            </a:endParaRPr>
          </a:p>
          <a:p>
            <a:pPr marL="457200" marR="0" lvl="0" indent="-355600" algn="l" rtl="0">
              <a:spcBef>
                <a:spcPts val="0"/>
              </a:spcBef>
              <a:spcAft>
                <a:spcPts val="0"/>
              </a:spcAft>
              <a:buClr>
                <a:schemeClr val="dk1"/>
              </a:buClr>
              <a:buSzPts val="2000"/>
              <a:buFont typeface="Calibri"/>
              <a:buChar char="-"/>
            </a:pPr>
            <a:r>
              <a:rPr lang="en-GB" sz="2000" b="1">
                <a:solidFill>
                  <a:schemeClr val="dk1"/>
                </a:solidFill>
                <a:latin typeface="Calibri"/>
                <a:ea typeface="Calibri"/>
                <a:cs typeface="Calibri"/>
                <a:sym typeface="Calibri"/>
              </a:rPr>
              <a:t>Segmenting - </a:t>
            </a:r>
            <a:r>
              <a:rPr lang="en-GB" sz="2000">
                <a:solidFill>
                  <a:srgbClr val="202124"/>
                </a:solidFill>
                <a:highlight>
                  <a:srgbClr val="FFFFFF"/>
                </a:highlight>
                <a:latin typeface="Calibri"/>
                <a:ea typeface="Calibri"/>
                <a:cs typeface="Calibri"/>
                <a:sym typeface="Calibri"/>
              </a:rPr>
              <a:t>Segmenting is the process of breaking a word down into its individual sounds. For example the word cat is made up of three sounds. This can be written or orally.</a:t>
            </a:r>
            <a:endParaRPr sz="2800">
              <a:solidFill>
                <a:schemeClr val="dk1"/>
              </a:solidFill>
              <a:latin typeface="Calibri"/>
              <a:ea typeface="Calibri"/>
              <a:cs typeface="Calibri"/>
              <a:sym typeface="Calibri"/>
            </a:endParaRPr>
          </a:p>
          <a:p>
            <a:pPr marL="457200" marR="0" lvl="0" indent="-355600" algn="l" rtl="0">
              <a:spcBef>
                <a:spcPts val="0"/>
              </a:spcBef>
              <a:spcAft>
                <a:spcPts val="0"/>
              </a:spcAft>
              <a:buClr>
                <a:schemeClr val="dk1"/>
              </a:buClr>
              <a:buSzPts val="2000"/>
              <a:buFont typeface="Calibri"/>
              <a:buChar char="-"/>
            </a:pPr>
            <a:r>
              <a:rPr lang="en-GB" sz="2000" b="1">
                <a:solidFill>
                  <a:schemeClr val="dk1"/>
                </a:solidFill>
                <a:latin typeface="Calibri"/>
                <a:ea typeface="Calibri"/>
                <a:cs typeface="Calibri"/>
                <a:sym typeface="Calibri"/>
              </a:rPr>
              <a:t>Blending - </a:t>
            </a:r>
            <a:r>
              <a:rPr lang="en-GB" sz="2000">
                <a:solidFill>
                  <a:srgbClr val="202124"/>
                </a:solidFill>
                <a:highlight>
                  <a:srgbClr val="FFFFFF"/>
                </a:highlight>
                <a:latin typeface="Calibri"/>
                <a:ea typeface="Calibri"/>
                <a:cs typeface="Calibri"/>
                <a:sym typeface="Calibri"/>
              </a:rPr>
              <a:t>Blending is the process of combining sounds together to create a word. For example, the word cat is made up of three sounds /c/-/a/-/t/ together these sounds produce the spoken word cat.</a:t>
            </a:r>
            <a:endParaRPr sz="30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20178585361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RWI Set 1 sounds</a:t>
            </a:r>
            <a:endParaRPr/>
          </a:p>
        </p:txBody>
      </p:sp>
      <p:sp>
        <p:nvSpPr>
          <p:cNvPr id="153" name="Google Shape;153;g20178585361_0_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54" name="Google Shape;154;g20178585361_0_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900374" y="1379774"/>
            <a:ext cx="6488699" cy="5111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20178585361_0_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RWI Set 2 sounds</a:t>
            </a:r>
            <a:endParaRPr/>
          </a:p>
        </p:txBody>
      </p:sp>
      <p:sp>
        <p:nvSpPr>
          <p:cNvPr id="161" name="Google Shape;161;g20178585361_0_8"/>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62" name="Google Shape;162;g20178585361_0_8"/>
          <p:cNvPicPr preferRelativeResize="0"/>
          <p:nvPr/>
        </p:nvPicPr>
        <p:blipFill rotWithShape="1">
          <a:blip r:embed="rId3" cstate="email">
            <a:alphaModFix/>
            <a:extLst>
              <a:ext uri="{28A0092B-C50C-407E-A947-70E740481C1C}">
                <a14:useLocalDpi xmlns:a14="http://schemas.microsoft.com/office/drawing/2010/main"/>
              </a:ext>
            </a:extLst>
          </a:blip>
          <a:srcRect t="8282"/>
          <a:stretch/>
        </p:blipFill>
        <p:spPr>
          <a:xfrm>
            <a:off x="2799150" y="2217225"/>
            <a:ext cx="6448425" cy="3922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0178585361_0_1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RWI Set 3 sounds</a:t>
            </a:r>
            <a:endParaRPr/>
          </a:p>
        </p:txBody>
      </p:sp>
      <p:sp>
        <p:nvSpPr>
          <p:cNvPr id="169" name="Google Shape;169;g20178585361_0_17"/>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70" name="Google Shape;170;g20178585361_0_17"/>
          <p:cNvPicPr preferRelativeResize="0"/>
          <p:nvPr/>
        </p:nvPicPr>
        <p:blipFill>
          <a:blip r:embed="rId3">
            <a:alphaModFix/>
          </a:blip>
          <a:stretch>
            <a:fillRect/>
          </a:stretch>
        </p:blipFill>
        <p:spPr>
          <a:xfrm>
            <a:off x="3200400" y="1690825"/>
            <a:ext cx="5791200" cy="4648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20178585361_0_2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The same sound but a different grapheme…</a:t>
            </a:r>
            <a:endParaRPr/>
          </a:p>
        </p:txBody>
      </p:sp>
      <p:sp>
        <p:nvSpPr>
          <p:cNvPr id="177" name="Google Shape;177;g20178585361_0_25"/>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78" name="Google Shape;178;g20178585361_0_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25725" y="1825625"/>
            <a:ext cx="5125742" cy="3777000"/>
          </a:xfrm>
          <a:prstGeom prst="rect">
            <a:avLst/>
          </a:prstGeom>
          <a:noFill/>
          <a:ln>
            <a:noFill/>
          </a:ln>
        </p:spPr>
      </p:pic>
      <p:pic>
        <p:nvPicPr>
          <p:cNvPr id="179" name="Google Shape;179;g20178585361_0_2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292575" y="2372287"/>
            <a:ext cx="4811000" cy="32578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1062</Words>
  <Application>Microsoft Macintosh PowerPoint</Application>
  <PresentationFormat>Widescreen</PresentationFormat>
  <Paragraphs>100</Paragraphs>
  <Slides>15</Slides>
  <Notes>15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15</vt:i4>
      </vt:variant>
    </vt:vector>
  </HeadingPairs>
  <TitlesOfParts>
    <vt:vector size="19" baseType="lpstr">
      <vt:lpstr>Arial</vt:lpstr>
      <vt:lpstr>Calibri</vt:lpstr>
      <vt:lpstr>Office Theme</vt:lpstr>
      <vt:lpstr>Office Theme</vt:lpstr>
      <vt:lpstr>RWI Phonics information meeting January 2023 </vt:lpstr>
      <vt:lpstr> </vt:lpstr>
      <vt:lpstr>RWI Books - RWI is split into colours and phases - Sound blending books Ditty sheets Red Ditty books Green story books Purple story books Pink story books Orange story books Yellow story books Blue story books Grey story books </vt:lpstr>
      <vt:lpstr>Progression of RWI -  In Nursery we begin early synthetic phonics activities which develops phonological awareness. In Reception we begin daily RWI sessions in which we learn three new sounds every week. We cover set 1 and set 2 sounds. Once all sounds are taught we consolidate to ensure children are secure. In Year 1 and 2 we continue with daily RWI sessions, these children recap set 1 and set 2 sounds and also learn new set 3 sounds, which are all the variations of the sounds we have learned already. This is until the child is ‘off’ RWI and then they change to do English lessons. If children are still in need of RWI after Year 2 then they receive daily intervention as they must have a daily English lesson. In June in Year 1 - all children are expected to complete the Year 1 phonics screening check. The aim is to check that a child is making progress in phonics. They are expected to read a mixture of real words and ‘nonsense’ words.  Please see progression grid attached separately and or printed out if you are at the session. </vt:lpstr>
      <vt:lpstr> </vt:lpstr>
      <vt:lpstr>RWI Set 1 sounds</vt:lpstr>
      <vt:lpstr>RWI Set 2 sounds</vt:lpstr>
      <vt:lpstr>RWI Set 3 sounds</vt:lpstr>
      <vt:lpstr>The same sound but a different grapheme…</vt:lpstr>
      <vt:lpstr>What does a RWI session look like?  Each RWI session follows the same format and includes -  New sound taught/recap of previous sounds Fred talk - this is where the children ‘sound out’ to blend the green words Fred in head - this is where we encourage children to blend in their head and read the word Nonsense words - are silly words that allow children to show their phoneme awareness - such as - quob, shad, quape Story green words - words that are in the story they are covering that week - practise daily so we can build on speedy reading Red words - such as - I, my, he, she, the, we etc. These words can not be blended and so we need to learn by sight Speedy green words - these are key words in the books we share that we can have a go at reading quickly by sight Ditty/book reading - we read our designated text as a group and with a partner Get writing task - a writing task linked to what the children have read, such things as complete the sentence and hold a sentence </vt:lpstr>
      <vt:lpstr>Example of how a child might write a word or sentence phonetically    I luv you  Wee went up too spays  Wons up on a tighm  I mayd a picha  The cowt is bloo</vt:lpstr>
      <vt:lpstr>Some written examples-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RWI Phonics information meeting January 2023 </dc:title>
  <dc:creator>stuart athey</dc:creator>
  <cp:lastModifiedBy>stuart athey</cp:lastModifiedBy>
  <cp:revision>1</cp:revision>
  <dcterms:created xsi:type="dcterms:W3CDTF">2022-06-20T21:19:56Z</dcterms:created>
  <dcterms:modified xsi:type="dcterms:W3CDTF">2023-01-31T20:50:53Z</dcterms:modified>
</cp:coreProperties>
</file>